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49"/>
  </p:notesMasterIdLst>
  <p:handoutMasterIdLst>
    <p:handoutMasterId r:id="rId50"/>
  </p:handoutMasterIdLst>
  <p:sldIdLst>
    <p:sldId id="256" r:id="rId2"/>
    <p:sldId id="319" r:id="rId3"/>
    <p:sldId id="257" r:id="rId4"/>
    <p:sldId id="340" r:id="rId5"/>
    <p:sldId id="365" r:id="rId6"/>
    <p:sldId id="343" r:id="rId7"/>
    <p:sldId id="338" r:id="rId8"/>
    <p:sldId id="346" r:id="rId9"/>
    <p:sldId id="347" r:id="rId10"/>
    <p:sldId id="335" r:id="rId11"/>
    <p:sldId id="331" r:id="rId12"/>
    <p:sldId id="333" r:id="rId13"/>
    <p:sldId id="334" r:id="rId14"/>
    <p:sldId id="350" r:id="rId15"/>
    <p:sldId id="354" r:id="rId16"/>
    <p:sldId id="355" r:id="rId17"/>
    <p:sldId id="320" r:id="rId18"/>
    <p:sldId id="312" r:id="rId19"/>
    <p:sldId id="353" r:id="rId20"/>
    <p:sldId id="351" r:id="rId21"/>
    <p:sldId id="352" r:id="rId22"/>
    <p:sldId id="290" r:id="rId23"/>
    <p:sldId id="361" r:id="rId24"/>
    <p:sldId id="321" r:id="rId25"/>
    <p:sldId id="294" r:id="rId26"/>
    <p:sldId id="296" r:id="rId27"/>
    <p:sldId id="280" r:id="rId28"/>
    <p:sldId id="283" r:id="rId29"/>
    <p:sldId id="310" r:id="rId30"/>
    <p:sldId id="362" r:id="rId31"/>
    <p:sldId id="363" r:id="rId32"/>
    <p:sldId id="364" r:id="rId33"/>
    <p:sldId id="322" r:id="rId34"/>
    <p:sldId id="307" r:id="rId35"/>
    <p:sldId id="366" r:id="rId36"/>
    <p:sldId id="318" r:id="rId37"/>
    <p:sldId id="317" r:id="rId38"/>
    <p:sldId id="357" r:id="rId39"/>
    <p:sldId id="326" r:id="rId40"/>
    <p:sldId id="358" r:id="rId41"/>
    <p:sldId id="316" r:id="rId42"/>
    <p:sldId id="359" r:id="rId43"/>
    <p:sldId id="324" r:id="rId44"/>
    <p:sldId id="360" r:id="rId45"/>
    <p:sldId id="348" r:id="rId46"/>
    <p:sldId id="349" r:id="rId47"/>
    <p:sldId id="297" r:id="rId48"/>
  </p:sldIdLst>
  <p:sldSz cx="9144000" cy="6858000" type="screen4x3"/>
  <p:notesSz cx="9866313" cy="673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CC"/>
    <a:srgbClr val="CCCCFF"/>
    <a:srgbClr val="FFCCCC"/>
    <a:srgbClr val="CCFFFF"/>
    <a:srgbClr val="CCFFCC"/>
    <a:srgbClr val="FFCCFF"/>
    <a:srgbClr val="FFFFCC"/>
    <a:srgbClr val="CC99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40" autoAdjust="0"/>
  </p:normalViewPr>
  <p:slideViewPr>
    <p:cSldViewPr>
      <p:cViewPr>
        <p:scale>
          <a:sx n="75" d="100"/>
          <a:sy n="75" d="100"/>
        </p:scale>
        <p:origin x="-1236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374254354569321E-2"/>
          <c:y val="4.3626786235053949E-2"/>
          <c:w val="0.90762578616352385"/>
          <c:h val="0.83284615384615379"/>
        </c:manualLayout>
      </c:layou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applicants</c:v>
                </c:pt>
              </c:strCache>
            </c:strRef>
          </c:tx>
          <c:dLbls>
            <c:dLbl>
              <c:idx val="0"/>
              <c:layout>
                <c:manualLayout>
                  <c:x val="-4.0880503144654093E-2"/>
                  <c:y val="3.5897233999596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4591147697446908E-2"/>
                  <c:y val="4.77207276173811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9816988785492722E-2"/>
                  <c:y val="5.4416010498687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8582080649009784E-2"/>
                  <c:y val="4.34117089530475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7.7444285373419228E-2"/>
                  <c:y val="-3.571941528142315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1,292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6969696969696967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0909090909090798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0303030303030303E-3"/>
                  <c:y val="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ja-JP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numCache>
            </c:numRef>
          </c:cat>
          <c:val>
            <c:numRef>
              <c:f>Sheet1!$B$2:$B$10</c:f>
              <c:numCache>
                <c:formatCode>#,##0_ ;[Red]\-#,##0\ </c:formatCode>
                <c:ptCount val="9"/>
                <c:pt idx="0">
                  <c:v>762</c:v>
                </c:pt>
                <c:pt idx="1">
                  <c:v>629</c:v>
                </c:pt>
                <c:pt idx="2">
                  <c:v>776</c:v>
                </c:pt>
                <c:pt idx="3">
                  <c:v>698</c:v>
                </c:pt>
                <c:pt idx="4">
                  <c:v>1292</c:v>
                </c:pt>
                <c:pt idx="5">
                  <c:v>1334</c:v>
                </c:pt>
                <c:pt idx="6">
                  <c:v>1252</c:v>
                </c:pt>
                <c:pt idx="7">
                  <c:v>1330</c:v>
                </c:pt>
                <c:pt idx="8">
                  <c:v>675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列1</c:v>
                </c:pt>
              </c:strCache>
            </c:strRef>
          </c:tx>
          <c:dLbls>
            <c:delete val="1"/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6762624"/>
        <c:axId val="66763776"/>
      </c:lineChart>
      <c:catAx>
        <c:axId val="66762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ja-JP"/>
            </a:pPr>
            <a:endParaRPr lang="ja-JP"/>
          </a:p>
        </c:txPr>
        <c:crossAx val="66763776"/>
        <c:crosses val="autoZero"/>
        <c:auto val="1"/>
        <c:lblAlgn val="ctr"/>
        <c:lblOffset val="100"/>
        <c:noMultiLvlLbl val="0"/>
      </c:catAx>
      <c:valAx>
        <c:axId val="66763776"/>
        <c:scaling>
          <c:orientation val="minMax"/>
        </c:scaling>
        <c:delete val="0"/>
        <c:axPos val="l"/>
        <c:majorGridlines/>
        <c:numFmt formatCode="#,##0_);[Red]\(#,##0\)" sourceLinked="0"/>
        <c:majorTickMark val="none"/>
        <c:minorTickMark val="none"/>
        <c:tickLblPos val="nextTo"/>
        <c:txPr>
          <a:bodyPr/>
          <a:lstStyle/>
          <a:p>
            <a:pPr>
              <a:defRPr lang="ja-JP"/>
            </a:pPr>
            <a:endParaRPr lang="ja-JP"/>
          </a:p>
        </c:txPr>
        <c:crossAx val="667626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374254354569321E-2"/>
          <c:y val="4.3626786235053949E-2"/>
          <c:w val="0.90762578616352385"/>
          <c:h val="0.83284615384615379"/>
        </c:manualLayout>
      </c:layou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successful applicants</c:v>
                </c:pt>
              </c:strCache>
            </c:strRef>
          </c:tx>
          <c:dLbls>
            <c:dLbl>
              <c:idx val="0"/>
              <c:layout>
                <c:manualLayout>
                  <c:x val="-4.0880503144654093E-2"/>
                  <c:y val="3.5897233999596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7.318420424719637E-3"/>
                  <c:y val="3.151702391367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8301886792452831E-2"/>
                  <c:y val="3.5897435897435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1006289308176136E-2"/>
                  <c:y val="1.7948717948718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7169811320754724E-3"/>
                  <c:y val="-1.025641025641026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4242424242424242E-2"/>
                  <c:y val="5.3240740740740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4.5454545454545452E-3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ja-JP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11</c:v>
                </c:pt>
                <c:pt idx="1">
                  <c:v>28</c:v>
                </c:pt>
                <c:pt idx="2">
                  <c:v>37</c:v>
                </c:pt>
                <c:pt idx="3">
                  <c:v>37</c:v>
                </c:pt>
                <c:pt idx="4">
                  <c:v>42</c:v>
                </c:pt>
                <c:pt idx="5">
                  <c:v>24</c:v>
                </c:pt>
                <c:pt idx="6">
                  <c:v>26</c:v>
                </c:pt>
                <c:pt idx="7">
                  <c:v>22</c:v>
                </c:pt>
                <c:pt idx="8">
                  <c:v>25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7050496"/>
        <c:axId val="67094400"/>
      </c:lineChart>
      <c:catAx>
        <c:axId val="6705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ja-JP"/>
            </a:pPr>
            <a:endParaRPr lang="ja-JP"/>
          </a:p>
        </c:txPr>
        <c:crossAx val="67094400"/>
        <c:crosses val="autoZero"/>
        <c:auto val="1"/>
        <c:lblAlgn val="ctr"/>
        <c:lblOffset val="100"/>
        <c:noMultiLvlLbl val="0"/>
      </c:catAx>
      <c:valAx>
        <c:axId val="6709440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ja-JP"/>
            </a:pPr>
            <a:endParaRPr lang="ja-JP"/>
          </a:p>
        </c:txPr>
        <c:crossAx val="670504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275401" cy="336788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631" y="2"/>
            <a:ext cx="4275401" cy="336788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66566E79-32C5-47C7-980C-B13C4282C03B}" type="datetimeFigureOut">
              <a:rPr lang="en-US" smtClean="0"/>
              <a:pPr/>
              <a:t>4/20/2019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6397807"/>
            <a:ext cx="4275401" cy="33678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631" y="6397807"/>
            <a:ext cx="4275401" cy="33678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3E8BA570-CC48-42D2-B0C9-34F7625721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724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478" cy="337111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7533" y="0"/>
            <a:ext cx="4276478" cy="337111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7DCE82BA-43FC-4FD7-AFC2-4454DF570DD1}" type="datetimeFigureOut">
              <a:rPr lang="en-US" smtClean="0"/>
              <a:pPr/>
              <a:t>4/20/2019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171" y="3199865"/>
            <a:ext cx="7893973" cy="3030771"/>
          </a:xfrm>
          <a:prstGeom prst="rect">
            <a:avLst/>
          </a:prstGeom>
        </p:spPr>
        <p:txBody>
          <a:bodyPr vert="horz" lIns="90754" tIns="45377" rIns="90754" bIns="453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397576"/>
            <a:ext cx="4276478" cy="337111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7533" y="6397576"/>
            <a:ext cx="4276478" cy="337111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D37EDFB0-594C-4530-8CB9-9B3E63F54B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6689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EDFB0-594C-4530-8CB9-9B3E63F54B5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69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9E82-857E-403C-B5BD-BCE50450A01C}" type="datetime1">
              <a:rPr lang="en-US" altLang="ja-JP" smtClean="0"/>
              <a:t>4/20/2019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3DE3-8909-4458-B93E-34F814879D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7815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9E82-857E-403C-B5BD-BCE50450A01C}" type="datetime1">
              <a:rPr lang="en-US" altLang="ja-JP" smtClean="0"/>
              <a:t>4/20/2019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3DE3-8909-4458-B93E-34F814879D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88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9E82-857E-403C-B5BD-BCE50450A01C}" type="datetime1">
              <a:rPr lang="en-US" altLang="ja-JP" smtClean="0"/>
              <a:t>4/20/2019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3DE3-8909-4458-B93E-34F814879D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2800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9E82-857E-403C-B5BD-BCE50450A01C}" type="datetime1">
              <a:rPr lang="en-US" altLang="ja-JP" smtClean="0"/>
              <a:t>4/20/2019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3DE3-8909-4458-B93E-34F814879D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85332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9E82-857E-403C-B5BD-BCE50450A01C}" type="datetime1">
              <a:rPr lang="en-US" altLang="ja-JP" smtClean="0"/>
              <a:t>4/20/2019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3DE3-8909-4458-B93E-34F814879D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5478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9E82-857E-403C-B5BD-BCE50450A01C}" type="datetime1">
              <a:rPr lang="en-US" altLang="ja-JP" smtClean="0"/>
              <a:t>4/20/2019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3DE3-8909-4458-B93E-34F814879D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295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9E82-857E-403C-B5BD-BCE50450A01C}" type="datetime1">
              <a:rPr lang="en-US" altLang="ja-JP" smtClean="0"/>
              <a:t>4/20/2019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3DE3-8909-4458-B93E-34F814879D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1676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9E82-857E-403C-B5BD-BCE50450A01C}" type="datetime1">
              <a:rPr lang="en-US" altLang="ja-JP" smtClean="0"/>
              <a:t>4/20/2019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3DE3-8909-4458-B93E-34F814879D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79445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9E82-857E-403C-B5BD-BCE50450A01C}" type="datetime1">
              <a:rPr lang="en-US" altLang="ja-JP" smtClean="0"/>
              <a:t>4/20/2019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3DE3-8909-4458-B93E-34F814879D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0815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9E82-857E-403C-B5BD-BCE50450A01C}" type="datetime1">
              <a:rPr lang="en-US" altLang="ja-JP" smtClean="0"/>
              <a:t>4/20/2019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3DE3-8909-4458-B93E-34F814879D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3790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9E82-857E-403C-B5BD-BCE50450A01C}" type="datetime1">
              <a:rPr lang="en-US" altLang="ja-JP" smtClean="0"/>
              <a:t>4/20/2019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3DE3-8909-4458-B93E-34F814879D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7762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59E82-857E-403C-B5BD-BCE50450A01C}" type="datetime1">
              <a:rPr lang="en-US" altLang="ja-JP" smtClean="0"/>
              <a:t>4/20/2019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D3DE3-8909-4458-B93E-34F814879D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6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map.jp/?lang=english" TargetMode="External"/><Relationship Id="rId2" Type="http://schemas.openxmlformats.org/officeDocument/2006/relationships/hyperlink" Target="http://www.jasso.go.jp/en/study_j/search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jpss.jp/en/search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066800"/>
            <a:ext cx="7467600" cy="3505200"/>
          </a:xfrm>
        </p:spPr>
        <p:txBody>
          <a:bodyPr>
            <a:normAutofit fontScale="90000"/>
          </a:bodyPr>
          <a:lstStyle/>
          <a:p>
            <a:r>
              <a:rPr lang="en-US" sz="6700" b="1" i="1" dirty="0">
                <a:solidFill>
                  <a:srgbClr val="FF006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Japanese Government  </a:t>
            </a:r>
            <a:r>
              <a:rPr lang="en-US" sz="6700" b="1" i="1" dirty="0" smtClean="0">
                <a:solidFill>
                  <a:srgbClr val="FF006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Scholarship</a:t>
            </a:r>
            <a:r>
              <a:rPr lang="ja-JP" altLang="en-US" sz="6700" b="1" i="1" dirty="0">
                <a:solidFill>
                  <a:srgbClr val="FF0066"/>
                </a:solidFill>
                <a:effectLst/>
                <a:latin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6700" b="1" i="1" dirty="0" smtClean="0">
                <a:solidFill>
                  <a:srgbClr val="FF006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2020</a:t>
            </a:r>
            <a:r>
              <a:rPr lang="en-US" sz="6700" b="1" i="1" dirty="0" smtClean="0">
                <a:solidFill>
                  <a:srgbClr val="FF0066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n-US" sz="6700" b="1" i="1" dirty="0" smtClean="0">
                <a:solidFill>
                  <a:srgbClr val="FF0066"/>
                </a:solidFill>
                <a:effectLst/>
                <a:latin typeface="Calibri" panose="020F0502020204030204" pitchFamily="34" charset="0"/>
              </a:rPr>
            </a:br>
            <a:endParaRPr lang="en-US" sz="5400" b="1" i="1" dirty="0">
              <a:solidFill>
                <a:srgbClr val="FF0066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29200"/>
            <a:ext cx="8305800" cy="121920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en-US" b="1" dirty="0" smtClean="0">
                <a:solidFill>
                  <a:schemeClr val="tx1"/>
                </a:solidFill>
              </a:rPr>
              <a:t>		       </a:t>
            </a:r>
            <a:r>
              <a:rPr lang="en-US" sz="5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                    </a:t>
            </a:r>
            <a:endParaRPr lang="en-US" sz="56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r>
              <a:rPr lang="en-US" sz="48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Embassy of Japan in Cambodia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410200"/>
          </a:xfrm>
        </p:spPr>
        <p:txBody>
          <a:bodyPr>
            <a:noAutofit/>
          </a:bodyPr>
          <a:lstStyle/>
          <a:p>
            <a:pPr>
              <a:buNone/>
            </a:pPr>
            <a:endParaRPr lang="en-US" altLang="ja-JP" sz="2400" dirty="0">
              <a:latin typeface="Calibri" panose="020F0502020204030204" pitchFamily="34" charset="0"/>
            </a:endParaRPr>
          </a:p>
          <a:p>
            <a:pPr>
              <a:buNone/>
            </a:pPr>
            <a:r>
              <a:rPr lang="en-US" altLang="ja-JP" sz="2400" b="1" dirty="0" smtClean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  </a:t>
            </a:r>
            <a:r>
              <a:rPr lang="en-US" altLang="ja-JP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categories which you can apply for are different in accordance with the category of the National examinations for grade 12 which you passed.</a:t>
            </a:r>
          </a:p>
          <a:p>
            <a:pPr>
              <a:buNone/>
            </a:pPr>
            <a:endParaRPr lang="en-US" sz="2200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424192"/>
              </p:ext>
            </p:extLst>
          </p:nvPr>
        </p:nvGraphicFramePr>
        <p:xfrm>
          <a:off x="762000" y="2819400"/>
          <a:ext cx="7620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981200"/>
                <a:gridCol w="1828800"/>
                <a:gridCol w="1828800"/>
              </a:tblGrid>
              <a:tr h="39504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category of the National examinations for grade 12 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Categories which</a:t>
                      </a:r>
                      <a:r>
                        <a:rPr kumimoji="1" lang="en-US" altLang="ja-JP" sz="16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you can apply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0453"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Undergraduate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College of Technology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Specialized Training College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55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Social Sciences and Humanities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Social</a:t>
                      </a:r>
                      <a:r>
                        <a:rPr kumimoji="1" lang="en-US" altLang="ja-JP" sz="16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Sciences and Humanities A and B</a:t>
                      </a:r>
                    </a:p>
                    <a:p>
                      <a:pPr algn="l"/>
                      <a:r>
                        <a:rPr kumimoji="1" lang="en-US" altLang="ja-JP" sz="16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(SSH-A and B)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-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 categories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653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Natural</a:t>
                      </a:r>
                      <a:r>
                        <a:rPr kumimoji="1" lang="en-US" altLang="ja-JP" sz="16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Sciences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 categories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 categories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 categories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タイトル 3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kumimoji="1" lang="en-US" altLang="ja-JP" sz="2800" b="1" i="1" dirty="0" smtClean="0">
                <a:solidFill>
                  <a:srgbClr val="FF0066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2. Undergraduate, College of Technology and Specialized Training College Students</a:t>
            </a:r>
            <a:endParaRPr kumimoji="1" lang="ja-JP" altLang="en-US" sz="2800" b="1" i="1" dirty="0">
              <a:solidFill>
                <a:srgbClr val="FF0066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44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05818"/>
            <a:ext cx="8229600" cy="50949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(3) Fields </a:t>
            </a:r>
            <a:r>
              <a:rPr lang="en-US" sz="2000" b="1" i="1" dirty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en-US" sz="20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Study </a:t>
            </a:r>
          </a:p>
          <a:p>
            <a:pPr>
              <a:buNone/>
            </a:pPr>
            <a:endParaRPr lang="en-US" sz="2200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813621"/>
              </p:ext>
            </p:extLst>
          </p:nvPr>
        </p:nvGraphicFramePr>
        <p:xfrm>
          <a:off x="228600" y="1724810"/>
          <a:ext cx="8762999" cy="4935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9663"/>
                <a:gridCol w="4701104"/>
                <a:gridCol w="2022232"/>
              </a:tblGrid>
              <a:tr h="4876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Category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Fields</a:t>
                      </a:r>
                      <a:r>
                        <a:rPr kumimoji="1" lang="en-US" altLang="ja-JP" sz="16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 Study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Teaching</a:t>
                      </a:r>
                      <a:r>
                        <a:rPr kumimoji="1" lang="en-US" altLang="ja-JP" sz="12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 language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691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Undergraduate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Social Sciences and Humanities, and Natural Sciences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Japanese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(All courses)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51529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College of Technology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Mechanical Engineering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Electrical and Electronic Engineering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Information, Communication and Network Engineering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Materials Engineering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Architecture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Civil Engineering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Maritime Engineering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30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Specialized Training College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Technology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Personal Care and Nutrition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Education and Welfare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Business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Fashion and Home Economics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Culture and General Education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タイトル 3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kumimoji="1" lang="en-US" altLang="ja-JP" sz="2800" b="1" i="1" dirty="0" smtClean="0">
                <a:solidFill>
                  <a:srgbClr val="FF0066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2. Undergraduate, College of Technology and Specialized Training College Students</a:t>
            </a:r>
            <a:endParaRPr kumimoji="1" lang="ja-JP" altLang="en-US" sz="2800" b="1" i="1" dirty="0">
              <a:solidFill>
                <a:srgbClr val="FF0066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46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0949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(4) Number </a:t>
            </a:r>
            <a:r>
              <a:rPr lang="en-US" sz="2000" b="1" i="1" dirty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en-US" sz="20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students accepted </a:t>
            </a:r>
            <a:r>
              <a:rPr lang="en-US" sz="2000" b="1" i="1" dirty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</a:t>
            </a:r>
            <a:r>
              <a:rPr lang="en-US" sz="20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Cambodia</a:t>
            </a:r>
            <a:r>
              <a:rPr lang="ja-JP" altLang="en-US" sz="20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</a:t>
            </a:r>
            <a:endParaRPr lang="en-US" sz="2000" b="1" i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(a) Undergraduate</a:t>
            </a:r>
          </a:p>
          <a:p>
            <a:pPr>
              <a:buNone/>
            </a:pP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11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※ Except for the candidates who declined before they leave for Japan. </a:t>
            </a:r>
          </a:p>
          <a:p>
            <a:pPr>
              <a:buNone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588645"/>
              </p:ext>
            </p:extLst>
          </p:nvPr>
        </p:nvGraphicFramePr>
        <p:xfrm>
          <a:off x="685800" y="2209800"/>
          <a:ext cx="7772399" cy="3657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14400"/>
                <a:gridCol w="1828800"/>
                <a:gridCol w="1676400"/>
                <a:gridCol w="1676400"/>
                <a:gridCol w="1676399"/>
              </a:tblGrid>
              <a:tr h="42717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Year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2017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2018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2019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717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Accepted students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71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SSH-A and B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71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b="1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NS-A</a:t>
                      </a:r>
                      <a:endParaRPr lang="en-US" altLang="ja-JP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71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NS-B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71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NS-C</a:t>
                      </a:r>
                      <a:endParaRPr lang="en-US" altLang="ja-JP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not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recruit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717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Applicants</a:t>
                      </a:r>
                      <a:endParaRPr kumimoji="1" lang="ja-JP" altLang="en-US" sz="1800" b="1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250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363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231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734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Percentage of accepted students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0.4%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0.6%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0.4%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タイトル 3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kumimoji="1" lang="en-US" altLang="ja-JP" sz="2800" b="1" i="1" dirty="0" smtClean="0">
                <a:solidFill>
                  <a:srgbClr val="FF0066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2. Undergraduate, College of Technology and Specialized Training College Students</a:t>
            </a:r>
            <a:endParaRPr kumimoji="1" lang="ja-JP" altLang="en-US" sz="2800" b="1" i="1" dirty="0">
              <a:solidFill>
                <a:srgbClr val="FF0066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65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05818"/>
            <a:ext cx="8229600" cy="55521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(b) College of Technology</a:t>
            </a:r>
          </a:p>
          <a:p>
            <a:pPr>
              <a:buNone/>
            </a:pPr>
            <a:endParaRPr lang="en-US" sz="2200" b="1" dirty="0" smtClean="0">
              <a:latin typeface="Calibri" panose="020F0502020204030204" pitchFamily="34" charset="0"/>
            </a:endParaRPr>
          </a:p>
          <a:p>
            <a:pPr>
              <a:buNone/>
            </a:pPr>
            <a:endParaRPr lang="en-US" sz="2200" b="1" dirty="0">
              <a:latin typeface="Calibri" panose="020F0502020204030204" pitchFamily="34" charset="0"/>
            </a:endParaRPr>
          </a:p>
          <a:p>
            <a:pPr>
              <a:buNone/>
            </a:pPr>
            <a:endParaRPr lang="en-US" sz="2200" b="1" dirty="0" smtClean="0">
              <a:latin typeface="Calibri" panose="020F0502020204030204" pitchFamily="34" charset="0"/>
            </a:endParaRPr>
          </a:p>
          <a:p>
            <a:pPr>
              <a:buNone/>
            </a:pPr>
            <a:endParaRPr lang="en-US" sz="2200" b="1" dirty="0">
              <a:latin typeface="Calibri" panose="020F0502020204030204" pitchFamily="34" charset="0"/>
            </a:endParaRPr>
          </a:p>
          <a:p>
            <a:pPr>
              <a:buNone/>
            </a:pPr>
            <a:endParaRPr lang="en-US" sz="2200" b="1" dirty="0" smtClean="0">
              <a:latin typeface="Calibri" panose="020F0502020204030204" pitchFamily="34" charset="0"/>
            </a:endParaRPr>
          </a:p>
          <a:p>
            <a:pPr>
              <a:buNone/>
            </a:pPr>
            <a:endParaRPr lang="en-US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(c) Specialized Training College</a:t>
            </a:r>
          </a:p>
          <a:p>
            <a:pPr>
              <a:buNone/>
            </a:pP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altLang="ja-JP" sz="16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r>
              <a:rPr lang="en-US" altLang="ja-JP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※ Except for the candidates who declined before they leave for Japan. </a:t>
            </a:r>
          </a:p>
          <a:p>
            <a:pPr>
              <a:buNone/>
            </a:pPr>
            <a:endParaRPr lang="en-US" altLang="ja-JP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200" b="1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211508"/>
              </p:ext>
            </p:extLst>
          </p:nvPr>
        </p:nvGraphicFramePr>
        <p:xfrm>
          <a:off x="762000" y="1752601"/>
          <a:ext cx="7620001" cy="19812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88235"/>
                <a:gridCol w="1643529"/>
                <a:gridCol w="1494118"/>
                <a:gridCol w="1494119"/>
              </a:tblGrid>
              <a:tr h="4191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Year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2017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2018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2019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1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Accepted students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1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Applicants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250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328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148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373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Percentage of accepted students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2.4%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1.5%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4.7%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065016"/>
              </p:ext>
            </p:extLst>
          </p:nvPr>
        </p:nvGraphicFramePr>
        <p:xfrm>
          <a:off x="838200" y="4343400"/>
          <a:ext cx="7569200" cy="19050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51988"/>
                <a:gridCol w="1589532"/>
                <a:gridCol w="1513840"/>
                <a:gridCol w="1513840"/>
              </a:tblGrid>
              <a:tr h="40303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Year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2017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2018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2019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303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Accepted students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303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Applicants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312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343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151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590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Percentage of accepted students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2.6%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0.9%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3.3%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タイトル 3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kumimoji="1" lang="en-US" altLang="ja-JP" sz="2800" b="1" i="1" dirty="0" smtClean="0">
                <a:solidFill>
                  <a:srgbClr val="FF0066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2. Undergraduate, College of Technology and Specialized Training College Students</a:t>
            </a:r>
            <a:endParaRPr kumimoji="1" lang="ja-JP" altLang="en-US" sz="2800" b="1" i="1" dirty="0">
              <a:solidFill>
                <a:srgbClr val="FF0066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57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534400" cy="609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(5) Accepting institutions and awarded degree</a:t>
            </a:r>
          </a:p>
          <a:p>
            <a:pPr>
              <a:buNone/>
            </a:pPr>
            <a:endParaRPr lang="en-US" altLang="ja-JP" sz="2400" b="1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altLang="ja-JP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altLang="ja-JP" sz="2400" b="1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altLang="ja-JP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altLang="ja-JP" sz="2400" b="1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altLang="ja-JP" sz="1800" b="1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Tx/>
              <a:buChar char="-"/>
            </a:pPr>
            <a:endParaRPr lang="en-US" altLang="ja-JP" sz="105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2200" dirty="0" smtClean="0">
              <a:latin typeface="Calibri" panose="020F0502020204030204" pitchFamily="34" charset="0"/>
            </a:endParaRPr>
          </a:p>
          <a:p>
            <a:pPr>
              <a:buNone/>
            </a:pPr>
            <a:endParaRPr lang="en-US" sz="2200" dirty="0">
              <a:latin typeface="Calibri" panose="020F0502020204030204" pitchFamily="34" charset="0"/>
            </a:endParaRPr>
          </a:p>
          <a:p>
            <a:pPr>
              <a:buNone/>
            </a:pPr>
            <a:endParaRPr lang="en-US" sz="2200" dirty="0" smtClean="0">
              <a:latin typeface="Calibri" panose="020F0502020204030204" pitchFamily="34" charset="0"/>
            </a:endParaRPr>
          </a:p>
          <a:p>
            <a:pPr>
              <a:buNone/>
            </a:pPr>
            <a:endParaRPr lang="en-US" sz="2200" dirty="0">
              <a:latin typeface="Calibri" panose="020F0502020204030204" pitchFamily="34" charset="0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968699"/>
              </p:ext>
            </p:extLst>
          </p:nvPr>
        </p:nvGraphicFramePr>
        <p:xfrm>
          <a:off x="685800" y="2286000"/>
          <a:ext cx="7696201" cy="401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2819400"/>
                <a:gridCol w="2514601"/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Category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Accepting institutions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Awarded degree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8668"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Undergraduate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University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Bachelor’s Degree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3305"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College of Technology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College of Technology</a:t>
                      </a:r>
                    </a:p>
                    <a:p>
                      <a:r>
                        <a:rPr kumimoji="1" lang="en-US" altLang="ja-JP" sz="1800" b="1" i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kumimoji="1" lang="en-US" altLang="ja-JP" sz="1800" b="1" i="1" dirty="0" err="1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kosen</a:t>
                      </a:r>
                      <a:r>
                        <a:rPr kumimoji="1" lang="en-US" altLang="ja-JP" sz="1800" b="1" i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Associate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3305"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Specialized Training College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Specialized Training College</a:t>
                      </a:r>
                    </a:p>
                    <a:p>
                      <a:r>
                        <a:rPr kumimoji="1" lang="en-US" altLang="ja-JP" sz="1800" b="1" i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kumimoji="1" lang="en-US" altLang="ja-JP" sz="1800" b="1" i="1" dirty="0" err="1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senmon</a:t>
                      </a:r>
                      <a:r>
                        <a:rPr kumimoji="1" lang="en-US" altLang="ja-JP" sz="1800" b="1" i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1" lang="en-US" altLang="ja-JP" sz="1800" b="1" i="1" dirty="0" err="1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gakkou</a:t>
                      </a:r>
                      <a:r>
                        <a:rPr kumimoji="1" lang="en-US" altLang="ja-JP" sz="1800" b="1" i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Diploma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タイトル 3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kumimoji="1" lang="en-US" altLang="ja-JP" sz="2800" b="1" i="1" dirty="0" smtClean="0">
                <a:solidFill>
                  <a:srgbClr val="FF0066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2. Undergraduate, College of Technology and Specialized Training College Students</a:t>
            </a:r>
            <a:endParaRPr kumimoji="1" lang="ja-JP" altLang="en-US" sz="2800" b="1" i="1" dirty="0">
              <a:solidFill>
                <a:srgbClr val="FF0066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30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52399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 of Applicants </a:t>
            </a:r>
          </a:p>
          <a:p>
            <a:pPr algn="ctr"/>
            <a:r>
              <a:rPr lang="en-US" sz="28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MEXT Scholarship in Cambodia</a:t>
            </a:r>
            <a:endParaRPr lang="en-US" sz="2800" b="1" i="1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59791"/>
              </p:ext>
            </p:extLst>
          </p:nvPr>
        </p:nvGraphicFramePr>
        <p:xfrm>
          <a:off x="304800" y="838200"/>
          <a:ext cx="8382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4"/>
          <p:cNvSpPr txBox="1"/>
          <p:nvPr/>
        </p:nvSpPr>
        <p:spPr>
          <a:xfrm>
            <a:off x="7239000" y="4038600"/>
            <a:ext cx="1752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2019: The requirement of transcript was added. </a:t>
            </a:r>
            <a:endParaRPr lang="en-US" sz="1600" b="1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4572000" y="2468940"/>
            <a:ext cx="198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2015: Students of final year at universities or grade 12 were admitted to apply.</a:t>
            </a:r>
            <a:endParaRPr lang="en-US" sz="1600" b="1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59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154121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 of Students accepted</a:t>
            </a:r>
          </a:p>
          <a:p>
            <a:pPr algn="ctr"/>
            <a:r>
              <a:rPr lang="en-US" sz="28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MEXT Scholarship in Cambodia</a:t>
            </a:r>
            <a:endParaRPr lang="en-US" sz="2800" b="1" i="1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062570"/>
              </p:ext>
            </p:extLst>
          </p:nvPr>
        </p:nvGraphicFramePr>
        <p:xfrm>
          <a:off x="304800" y="838200"/>
          <a:ext cx="8382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4"/>
          <p:cNvSpPr txBox="1"/>
          <p:nvPr/>
        </p:nvSpPr>
        <p:spPr>
          <a:xfrm>
            <a:off x="533400" y="6172200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※ Except for the candidates who declined before they leave for Japan. </a:t>
            </a:r>
            <a:endParaRPr lang="en-US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7391400" y="3657600"/>
            <a:ext cx="16478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2019: The requirement of transcript was added. </a:t>
            </a:r>
            <a:endParaRPr lang="en-US" sz="1600" b="1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4"/>
          <p:cNvSpPr txBox="1"/>
          <p:nvPr/>
        </p:nvSpPr>
        <p:spPr>
          <a:xfrm>
            <a:off x="3505200" y="2284294"/>
            <a:ext cx="198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2015: </a:t>
            </a:r>
            <a:r>
              <a:rPr lang="en-US" sz="1600" b="1" dirty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en-US" sz="1600" b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tudents of final year at universities or grade 12 were admitted to apply.</a:t>
            </a:r>
            <a:endParaRPr lang="en-US" sz="1600" b="1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1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56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Process of the selection</a:t>
            </a:r>
            <a:r>
              <a:rPr lang="en-US" altLang="ja-JP" sz="5600" b="1" i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56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Schedule</a:t>
            </a:r>
            <a:endParaRPr kumimoji="1" lang="ja-JP" altLang="en-US" sz="5600" b="1" i="1" dirty="0">
              <a:solidFill>
                <a:srgbClr val="FF0066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94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altLang="ja-JP" sz="32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main process of the selection</a:t>
            </a:r>
            <a:endParaRPr kumimoji="1" lang="ja-JP" altLang="en-US" sz="3200" i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sz="2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kumimoji="1" lang="en-US" altLang="ja-JP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kumimoji="1" lang="en-US" altLang="ja-JP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111021"/>
              </p:ext>
            </p:extLst>
          </p:nvPr>
        </p:nvGraphicFramePr>
        <p:xfrm>
          <a:off x="304800" y="990600"/>
          <a:ext cx="8686798" cy="563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999"/>
                <a:gridCol w="3469037"/>
                <a:gridCol w="3312762"/>
              </a:tblGrid>
              <a:tr h="385531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Process</a:t>
                      </a:r>
                      <a:endParaRPr kumimoji="1" lang="ja-JP" altLang="en-US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Schedule</a:t>
                      </a:r>
                      <a:endParaRPr kumimoji="1" lang="ja-JP" altLang="en-US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Notes</a:t>
                      </a:r>
                      <a:endParaRPr kumimoji="1" lang="ja-JP" altLang="en-US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1008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Application</a:t>
                      </a:r>
                      <a:endParaRPr kumimoji="1" lang="ja-JP" altLang="en-US" sz="2000" b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0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kumimoji="1" lang="en-US" altLang="ja-JP" sz="2000" baseline="0" dirty="0" smtClean="0">
                        <a:latin typeface="Calibri" panose="020F0502020204030204" pitchFamily="34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Open: 2 May 2019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ja-JP" sz="2000" b="1" u="sng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Close: 29 May 2019 at 16:00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18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@Scholarship Office,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18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Department of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18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Cultural Relations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18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and Scholarship,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18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Ministry of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18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Education, Youth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18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and Sport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ja-JP" sz="1200" b="1" baseline="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Announcement of the candidates who proceed to the written examination: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12 June 2019</a:t>
                      </a:r>
                      <a:endParaRPr lang="en-US" altLang="ja-JP" sz="2000" b="1" baseline="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ja-JP" sz="2000" b="1" u="sng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Only the candidates who fulfill all the requirements and submit all the valid necessary documents proceed to the written examination.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kumimoji="1" lang="en-US" altLang="ja-JP" sz="2000" b="1" u="sng" baseline="0" dirty="0" smtClean="0">
                        <a:solidFill>
                          <a:srgbClr val="FF0066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ja-JP" sz="2000" b="1" u="sng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If the candidates do not fulfill all the conditions mentioned above, they will be disqualified.</a:t>
                      </a:r>
                      <a:endParaRPr kumimoji="1" lang="en-US" altLang="ja-JP" sz="2000" b="1" u="none" baseline="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68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altLang="ja-JP" sz="32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main process of the selection</a:t>
            </a:r>
            <a:endParaRPr kumimoji="1" lang="ja-JP" altLang="en-US" sz="3200" i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sz="2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kumimoji="1" lang="en-US" altLang="ja-JP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kumimoji="1" lang="en-US" altLang="ja-JP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611513"/>
              </p:ext>
            </p:extLst>
          </p:nvPr>
        </p:nvGraphicFramePr>
        <p:xfrm>
          <a:off x="152400" y="1143000"/>
          <a:ext cx="8839200" cy="53037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4267"/>
                <a:gridCol w="3141133"/>
                <a:gridCol w="37338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Process</a:t>
                      </a:r>
                      <a:endParaRPr kumimoji="1" lang="ja-JP" altLang="en-US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Schedule</a:t>
                      </a:r>
                      <a:endParaRPr kumimoji="1" lang="ja-JP" altLang="en-US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Notes</a:t>
                      </a:r>
                      <a:endParaRPr kumimoji="1" lang="ja-JP" altLang="en-US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9074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Written Examination and evaluation of Research Proposal</a:t>
                      </a:r>
                      <a:endParaRPr kumimoji="1" lang="ja-JP" altLang="en-US" sz="2000" b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0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Written Examination: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</a:t>
                      </a:r>
                      <a:r>
                        <a:rPr lang="en-US" altLang="ja-JP" sz="20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Sunday,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</a:t>
                      </a:r>
                      <a:r>
                        <a:rPr lang="en-US" altLang="ja-JP" sz="20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 June 2019</a:t>
                      </a:r>
                      <a:endParaRPr kumimoji="1" lang="ja-JP" altLang="en-US" sz="2000" b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66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kumimoji="1" lang="en-US" altLang="ja-JP" sz="2000" baseline="0" dirty="0" smtClean="0">
                        <a:latin typeface="Calibri" panose="020F0502020204030204" pitchFamily="34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Announcement of the successful candidates: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- Research: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</a:t>
                      </a:r>
                      <a:r>
                        <a:rPr lang="en-US" altLang="ja-JP" sz="20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 July 2019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- Other categories: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</a:t>
                      </a:r>
                      <a:r>
                        <a:rPr lang="en-US" altLang="ja-JP" sz="20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27 June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The criteria to decide the successful candidates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- Research: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altLang="ja-JP" sz="2000" b="1" u="none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</a:t>
                      </a:r>
                      <a:r>
                        <a:rPr lang="en-US" altLang="ja-JP" sz="2000" b="1" u="none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Both  scores of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altLang="ja-JP" sz="2000" b="1" u="none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written examination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altLang="ja-JP" sz="2000" b="1" u="none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and evaluation of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altLang="ja-JP" sz="2000" b="1" u="none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Research Proposal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- Other categories: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</a:t>
                      </a:r>
                      <a:r>
                        <a:rPr kumimoji="1" lang="en-US" altLang="ja-JP" sz="20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Scores of written  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20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examination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kumimoji="1" lang="en-US" altLang="ja-JP" sz="2000" b="1" baseline="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ja-JP" sz="2000" b="1" u="sng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Only the successful candidates proceed to interview.</a:t>
                      </a:r>
                      <a:endParaRPr kumimoji="1" lang="en-US" altLang="ja-JP" sz="2000" u="sng" baseline="0" dirty="0" smtClean="0">
                        <a:solidFill>
                          <a:srgbClr val="FF0066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38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kumimoji="1" lang="en-US" altLang="ja-JP" sz="60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Categories of </a:t>
            </a:r>
          </a:p>
          <a:p>
            <a:pPr marL="0" indent="0" algn="ctr">
              <a:buNone/>
            </a:pPr>
            <a:r>
              <a:rPr lang="en-US" altLang="ja-JP" sz="60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Japanese Government </a:t>
            </a:r>
            <a:r>
              <a:rPr kumimoji="1" lang="en-US" altLang="ja-JP" sz="60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Scholarship</a:t>
            </a:r>
          </a:p>
          <a:p>
            <a:pPr marL="0" indent="0" algn="ctr">
              <a:buNone/>
            </a:pPr>
            <a:r>
              <a:rPr lang="en-US" altLang="ja-JP" sz="60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(MEXT Scholarship)</a:t>
            </a:r>
            <a:endParaRPr kumimoji="1" lang="ja-JP" altLang="en-US" sz="6000" b="1" i="1" dirty="0">
              <a:solidFill>
                <a:srgbClr val="FF0066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66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altLang="ja-JP" sz="32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main process of the selection</a:t>
            </a:r>
            <a:endParaRPr kumimoji="1" lang="ja-JP" altLang="en-US" sz="3200" i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sz="2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kumimoji="1" lang="en-US" altLang="ja-JP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kumimoji="1" lang="en-US" altLang="ja-JP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872221"/>
              </p:ext>
            </p:extLst>
          </p:nvPr>
        </p:nvGraphicFramePr>
        <p:xfrm>
          <a:off x="228600" y="990600"/>
          <a:ext cx="8839200" cy="5669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895"/>
                <a:gridCol w="3370881"/>
                <a:gridCol w="3745424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Process</a:t>
                      </a:r>
                      <a:endParaRPr kumimoji="1" lang="ja-JP" altLang="en-US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Schedule</a:t>
                      </a:r>
                      <a:endParaRPr kumimoji="1" lang="ja-JP" altLang="en-US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Notes</a:t>
                      </a:r>
                      <a:endParaRPr kumimoji="1" lang="ja-JP" altLang="en-US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9074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Interview</a:t>
                      </a:r>
                      <a:endParaRPr kumimoji="1" lang="ja-JP" altLang="en-US" sz="2000" b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0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Research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</a:t>
                      </a:r>
                      <a:r>
                        <a:rPr lang="en-US" altLang="ja-JP" sz="20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 July 2019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Undergraduate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</a:t>
                      </a:r>
                      <a:r>
                        <a:rPr lang="en-US" altLang="ja-JP" sz="20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 July 2019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College of Technology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</a:t>
                      </a:r>
                      <a:r>
                        <a:rPr lang="en-US" altLang="ja-JP" sz="20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 July 2019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Specialized Training College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</a:t>
                      </a:r>
                      <a:r>
                        <a:rPr lang="en-US" altLang="ja-JP" sz="20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 July 2019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Announcement of the successful candidates: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- Research: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</a:t>
                      </a:r>
                      <a:r>
                        <a:rPr lang="en-US" altLang="ja-JP" sz="20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 July 2019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- Other categories: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</a:t>
                      </a:r>
                      <a:r>
                        <a:rPr lang="en-US" altLang="ja-JP" sz="20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 July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altLang="ja-JP" sz="2000" b="1" u="none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The successful candidates will be recommended to MEXT by the Embassy.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US" altLang="ja-JP" sz="2000" b="1" u="none" baseline="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altLang="ja-JP" sz="2000" b="1" u="sng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However, this is not the final decision. MEXT will conduct the final selection and the successful candidates of the final selection will be the Japanese Government Scholarship Students.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US" altLang="ja-JP" sz="2000" b="1" u="sng" baseline="0" dirty="0" smtClean="0">
                        <a:solidFill>
                          <a:srgbClr val="FF0066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41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altLang="ja-JP" sz="32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main process of the selection</a:t>
            </a:r>
            <a:endParaRPr kumimoji="1" lang="ja-JP" altLang="en-US" sz="3200" i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sz="2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kumimoji="1" lang="en-US" altLang="ja-JP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kumimoji="1" lang="en-US" altLang="ja-JP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030887"/>
              </p:ext>
            </p:extLst>
          </p:nvPr>
        </p:nvGraphicFramePr>
        <p:xfrm>
          <a:off x="152400" y="990600"/>
          <a:ext cx="8915400" cy="53037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4410"/>
                <a:gridCol w="3173278"/>
                <a:gridCol w="3777712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Process</a:t>
                      </a:r>
                      <a:endParaRPr kumimoji="1" lang="ja-JP" altLang="en-US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Schedule</a:t>
                      </a:r>
                      <a:endParaRPr kumimoji="1" lang="ja-JP" altLang="en-US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Notes</a:t>
                      </a:r>
                      <a:endParaRPr kumimoji="1" lang="ja-JP" altLang="en-US" sz="2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9074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Final selection by MEXT</a:t>
                      </a:r>
                      <a:endParaRPr kumimoji="1" lang="ja-JP" altLang="en-US" sz="2000" b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0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Announcement of the successful candidates: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ja-JP" sz="2000" b="1" baseline="0" dirty="0" smtClean="0">
                        <a:solidFill>
                          <a:srgbClr val="FF0066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</a:t>
                      </a: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Research: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End of December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2019 – January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2020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ja-JP" sz="2000" b="1" baseline="0" dirty="0" smtClean="0">
                        <a:solidFill>
                          <a:srgbClr val="FF0066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</a:t>
                      </a:r>
                      <a:r>
                        <a:rPr lang="en-US" altLang="ja-JP" sz="20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Other categories: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November –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20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December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altLang="ja-JP" sz="2000" b="1" u="none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The final selection is a competition against all the candidates who passed the same selections in their own countries.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altLang="ja-JP" sz="2000" b="1" u="sng" baseline="0" dirty="0" smtClean="0">
                        <a:solidFill>
                          <a:srgbClr val="FF0066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67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304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Schedule of MEXT Scholarship for 2020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237005"/>
              </p:ext>
            </p:extLst>
          </p:nvPr>
        </p:nvGraphicFramePr>
        <p:xfrm>
          <a:off x="228600" y="838200"/>
          <a:ext cx="8610600" cy="57991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6324600"/>
              </a:tblGrid>
              <a:tr h="533400">
                <a:tc>
                  <a:txBody>
                    <a:bodyPr/>
                    <a:lstStyle/>
                    <a:p>
                      <a:pPr algn="l"/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26 April 2019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Explanatory session</a:t>
                      </a: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@CJCC </a:t>
                      </a:r>
                    </a:p>
                  </a:txBody>
                  <a:tcPr anchor="ctr"/>
                </a:tc>
              </a:tr>
              <a:tr h="709766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From</a:t>
                      </a: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</a:t>
                      </a: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May</a:t>
                      </a: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2019</a:t>
                      </a:r>
                    </a:p>
                    <a:p>
                      <a:pPr algn="l"/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 29 May 2019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Application</a:t>
                      </a:r>
                    </a:p>
                    <a:p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@Scholarship</a:t>
                      </a: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Office</a:t>
                      </a: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Department of Cultural Relations</a:t>
                      </a: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and Scholarship,</a:t>
                      </a: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Ministry of Education, Youth and Sport</a:t>
                      </a:r>
                    </a:p>
                  </a:txBody>
                  <a:tcPr anchor="ctr"/>
                </a:tc>
              </a:tr>
              <a:tr h="5492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 June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Announcement of the candidates</a:t>
                      </a: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who proceed to written examination and </a:t>
                      </a: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room assignment</a:t>
                      </a: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for the examination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492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 June 2019</a:t>
                      </a:r>
                      <a:endParaRPr lang="en-US" sz="1400" b="1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Written Examination</a:t>
                      </a:r>
                    </a:p>
                    <a:p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@Institute of Technology of Cambodia (ITC) (tentative)</a:t>
                      </a:r>
                    </a:p>
                  </a:txBody>
                  <a:tcPr anchor="ctr"/>
                </a:tc>
              </a:tr>
              <a:tr h="560135">
                <a:tc>
                  <a:txBody>
                    <a:bodyPr/>
                    <a:lstStyle/>
                    <a:p>
                      <a:pPr algn="l"/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27 June 2019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【U,</a:t>
                      </a:r>
                      <a:r>
                        <a:rPr lang="en-US" altLang="ja-JP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 and </a:t>
                      </a:r>
                      <a:r>
                        <a:rPr lang="en-US" altLang="ja-JP" sz="1400" b="1" baseline="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S】</a:t>
                      </a:r>
                      <a:r>
                        <a:rPr lang="en-US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Announcement</a:t>
                      </a: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 the successful candidates of written examination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60135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July 2019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【</a:t>
                      </a:r>
                      <a:r>
                        <a:rPr lang="en-US" altLang="ja-JP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R】Announcement</a:t>
                      </a:r>
                      <a:r>
                        <a:rPr lang="en-US" altLang="ja-JP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 the successful candidates of written examination and</a:t>
                      </a:r>
                      <a:r>
                        <a:rPr lang="en-US" altLang="ja-JP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evaluation of Research Proposal</a:t>
                      </a:r>
                      <a:endParaRPr lang="en-US" sz="1400" b="1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714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July 2019</a:t>
                      </a:r>
                      <a:endParaRPr lang="en-US" sz="1400" b="1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hangingPunct="0"/>
                      <a:r>
                        <a:rPr kumimoji="0" lang="en-US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【</a:t>
                      </a:r>
                      <a:r>
                        <a:rPr kumimoji="0" lang="en-US" altLang="ja-JP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U】Interview</a:t>
                      </a:r>
                      <a:r>
                        <a:rPr kumimoji="0" lang="en-US" altLang="ja-JP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@ Embassy</a:t>
                      </a:r>
                      <a:endParaRPr kumimoji="0" lang="en-US" altLang="ja-JP" sz="1400" b="1" kern="1200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578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 July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hangingPunct="0"/>
                      <a:r>
                        <a:rPr kumimoji="0" lang="en-US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【</a:t>
                      </a:r>
                      <a:r>
                        <a:rPr kumimoji="0" lang="en-US" altLang="ja-JP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C】Interview</a:t>
                      </a:r>
                      <a:r>
                        <a:rPr kumimoji="0" lang="en-US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@</a:t>
                      </a:r>
                      <a:r>
                        <a:rPr kumimoji="0" lang="en-US" altLang="ja-JP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Embassy</a:t>
                      </a:r>
                      <a:endParaRPr kumimoji="0" lang="en-US" altLang="ja-JP" sz="1400" b="1" kern="1200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93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 July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hangingPunct="0"/>
                      <a:r>
                        <a:rPr kumimoji="0" lang="en-US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【</a:t>
                      </a:r>
                      <a:r>
                        <a:rPr kumimoji="0" lang="en-US" altLang="ja-JP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S】Interview</a:t>
                      </a:r>
                      <a:r>
                        <a:rPr kumimoji="0" lang="en-US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@</a:t>
                      </a:r>
                      <a:r>
                        <a:rPr kumimoji="0" lang="en-US" altLang="ja-JP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Embassy</a:t>
                      </a:r>
                      <a:endParaRPr kumimoji="0" lang="en-US" altLang="ja-JP" sz="1400" b="1" kern="1200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93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 July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hangingPunct="0"/>
                      <a:r>
                        <a:rPr kumimoji="0" lang="en-US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【U, C and </a:t>
                      </a:r>
                      <a:r>
                        <a:rPr kumimoji="0" lang="en-US" altLang="ja-JP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S】Announcement</a:t>
                      </a:r>
                      <a:r>
                        <a:rPr kumimoji="0" lang="en-US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 the successful candidates of Interview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57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304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Schedule of MEXT Scholarship for 2020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321988"/>
              </p:ext>
            </p:extLst>
          </p:nvPr>
        </p:nvGraphicFramePr>
        <p:xfrm>
          <a:off x="190500" y="791865"/>
          <a:ext cx="8686800" cy="53989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4100"/>
                <a:gridCol w="6362700"/>
              </a:tblGrid>
              <a:tr h="621285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 July 2019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【</a:t>
                      </a:r>
                      <a:r>
                        <a:rPr lang="en-US" altLang="ja-JP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R】Interview</a:t>
                      </a:r>
                      <a:r>
                        <a:rPr lang="en-US" altLang="ja-JP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@</a:t>
                      </a:r>
                      <a:r>
                        <a:rPr lang="en-US" altLang="ja-JP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Embassy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【</a:t>
                      </a:r>
                      <a:r>
                        <a:rPr lang="en-US" altLang="ja-JP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R】Deadline</a:t>
                      </a:r>
                      <a:r>
                        <a:rPr lang="en-US" altLang="ja-JP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 submission of other necessary documents</a:t>
                      </a:r>
                    </a:p>
                  </a:txBody>
                  <a:tcPr anchor="ctr"/>
                </a:tc>
              </a:tr>
              <a:tr h="499531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 July 2019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【U, C and </a:t>
                      </a:r>
                      <a:r>
                        <a:rPr lang="en-US" altLang="ja-JP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S】Orientation</a:t>
                      </a:r>
                      <a:r>
                        <a:rPr lang="en-US" altLang="ja-JP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for the successful candidates</a:t>
                      </a:r>
                    </a:p>
                  </a:txBody>
                  <a:tcPr anchor="ctr"/>
                </a:tc>
              </a:tr>
              <a:tr h="4995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 July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【</a:t>
                      </a:r>
                      <a:r>
                        <a:rPr lang="en-US" altLang="ja-JP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R】Announcement</a:t>
                      </a:r>
                      <a:r>
                        <a:rPr lang="en-US" altLang="ja-JP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 the successful candidates of Interview</a:t>
                      </a:r>
                    </a:p>
                  </a:txBody>
                  <a:tcPr anchor="ctr"/>
                </a:tc>
              </a:tr>
              <a:tr h="4995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 July 2019</a:t>
                      </a:r>
                      <a:endParaRPr lang="en-US" sz="1400" b="1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【</a:t>
                      </a:r>
                      <a:r>
                        <a:rPr lang="en-US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R】Orientation</a:t>
                      </a: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for the successful candidates</a:t>
                      </a:r>
                    </a:p>
                  </a:txBody>
                  <a:tcPr anchor="ctr"/>
                </a:tc>
              </a:tr>
              <a:tr h="540646">
                <a:tc>
                  <a:txBody>
                    <a:bodyPr/>
                    <a:lstStyle/>
                    <a:p>
                      <a:pPr algn="l"/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 August 2019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【U,</a:t>
                      </a:r>
                      <a:r>
                        <a:rPr lang="en-US" altLang="ja-JP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 and </a:t>
                      </a:r>
                      <a:r>
                        <a:rPr lang="en-US" altLang="ja-JP" sz="1400" b="1" baseline="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S】Deadline</a:t>
                      </a:r>
                      <a:r>
                        <a:rPr lang="en-US" altLang="ja-JP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 submission of other necessary documents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58415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</a:t>
                      </a: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August 2019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【</a:t>
                      </a:r>
                      <a:r>
                        <a:rPr lang="en-US" altLang="ja-JP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R】Deadline</a:t>
                      </a:r>
                      <a:r>
                        <a:rPr lang="en-US" altLang="ja-JP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 Medical Certificate</a:t>
                      </a:r>
                    </a:p>
                  </a:txBody>
                  <a:tcPr anchor="ctr"/>
                </a:tc>
              </a:tr>
              <a:tr h="4995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</a:t>
                      </a: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September 2019</a:t>
                      </a:r>
                      <a:endParaRPr lang="en-US" sz="1400" b="1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hangingPunct="0"/>
                      <a:r>
                        <a:rPr kumimoji="0" lang="en-US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【</a:t>
                      </a:r>
                      <a:r>
                        <a:rPr kumimoji="0" lang="en-US" altLang="ja-JP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R】Deadline</a:t>
                      </a:r>
                      <a:r>
                        <a:rPr kumimoji="0" lang="en-US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 submission of the Letter of </a:t>
                      </a:r>
                      <a:r>
                        <a:rPr kumimoji="0" lang="en-US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Provisional Acceptance </a:t>
                      </a:r>
                      <a:endParaRPr kumimoji="0" lang="en-US" altLang="ja-JP" sz="1400" b="1" kern="1200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725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November</a:t>
                      </a: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-December 2019</a:t>
                      </a:r>
                      <a:endParaRPr lang="en-US" sz="1400" b="1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hangingPunct="0"/>
                      <a:r>
                        <a:rPr kumimoji="0" lang="en-US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【U,</a:t>
                      </a:r>
                      <a:r>
                        <a:rPr kumimoji="0" lang="en-US" altLang="ja-JP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 and </a:t>
                      </a:r>
                      <a:r>
                        <a:rPr kumimoji="0" lang="en-US" altLang="ja-JP" sz="14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</a:t>
                      </a:r>
                      <a:r>
                        <a:rPr kumimoji="0" lang="en-US" altLang="ja-JP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】Announcement</a:t>
                      </a:r>
                      <a:r>
                        <a:rPr kumimoji="0" lang="en-US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 the successful candidates of the final selection by MEXT</a:t>
                      </a:r>
                    </a:p>
                  </a:txBody>
                  <a:tcPr anchor="ctr"/>
                </a:tc>
              </a:tr>
              <a:tr h="6168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End of December   2019-January  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hangingPunct="0"/>
                      <a:r>
                        <a:rPr kumimoji="0" lang="en-US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【</a:t>
                      </a:r>
                      <a:r>
                        <a:rPr kumimoji="0" lang="en-US" altLang="ja-JP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R】Announcement</a:t>
                      </a:r>
                      <a:r>
                        <a:rPr kumimoji="0" lang="en-US" altLang="ja-JP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 the successful candidates of the final selection by MEXT</a:t>
                      </a:r>
                      <a:endParaRPr kumimoji="0" lang="en-US" altLang="ja-JP" sz="1400" b="1" kern="1200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725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Beginning of April 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hangingPunct="0"/>
                      <a:r>
                        <a:rPr kumimoji="0" lang="en-US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Departure for</a:t>
                      </a:r>
                      <a:r>
                        <a:rPr kumimoji="0" lang="en-US" altLang="ja-JP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Japan</a:t>
                      </a:r>
                      <a:endParaRPr kumimoji="0" lang="en-US" altLang="ja-JP" sz="1400" b="1" kern="1200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3"/>
          <p:cNvSpPr txBox="1"/>
          <p:nvPr/>
        </p:nvSpPr>
        <p:spPr>
          <a:xfrm>
            <a:off x="177800" y="6299200"/>
            <a:ext cx="8585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※</a:t>
            </a:r>
            <a:r>
              <a:rPr lang="ja-JP" alt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R=Research, U=Undergraduate, C=College of Technology, S=Specialized Training College</a:t>
            </a:r>
          </a:p>
          <a:p>
            <a:r>
              <a:rPr lang="en-US" altLang="ja-JP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※ The schedule is subject to change.</a:t>
            </a:r>
            <a:endParaRPr lang="en-US" sz="11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19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kumimoji="1" lang="en-US" altLang="ja-JP" sz="56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Written Examination</a:t>
            </a:r>
            <a:endParaRPr kumimoji="1" lang="ja-JP" altLang="en-US" sz="5600" b="1" i="1" dirty="0">
              <a:solidFill>
                <a:srgbClr val="FF0066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42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30480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Subjects of </a:t>
            </a:r>
            <a:r>
              <a:rPr lang="en-US" sz="2800" b="1" i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</a:t>
            </a:r>
            <a:r>
              <a:rPr lang="en-US" sz="28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ritten </a:t>
            </a:r>
            <a:r>
              <a:rPr lang="en-US" sz="2800" b="1" i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en-US" sz="28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xamination </a:t>
            </a:r>
            <a:endParaRPr lang="en-US" sz="2800" b="1" i="1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62787"/>
              </p:ext>
            </p:extLst>
          </p:nvPr>
        </p:nvGraphicFramePr>
        <p:xfrm>
          <a:off x="76197" y="1012686"/>
          <a:ext cx="9042404" cy="56929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386"/>
                <a:gridCol w="1269109"/>
                <a:gridCol w="1240636"/>
                <a:gridCol w="1236569"/>
                <a:gridCol w="1313854"/>
                <a:gridCol w="1236569"/>
                <a:gridCol w="1159281"/>
              </a:tblGrid>
              <a:tr h="52815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Research (R)</a:t>
                      </a:r>
                      <a:endParaRPr kumimoji="1" lang="ja-JP" altLang="en-US" sz="12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English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Japanese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400" dirty="0">
                        <a:latin typeface="Calibri" panose="020F0502020204030204" pitchFamily="34" charset="0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anchor="ctr"/>
                </a:tc>
              </a:tr>
              <a:tr h="1121927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Undergraduate</a:t>
                      </a:r>
                      <a:endParaRPr kumimoji="1" lang="ja-JP" altLang="en-US" sz="12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Social Sciences and Humanities</a:t>
                      </a:r>
                    </a:p>
                    <a:p>
                      <a:pPr algn="ctr"/>
                      <a:r>
                        <a:rPr kumimoji="1" lang="en-US" altLang="ja-JP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(SSH)</a:t>
                      </a:r>
                      <a:endParaRPr kumimoji="1" lang="ja-JP" altLang="en-US" sz="1200" b="0" dirty="0" smtClean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marL="90170" marR="901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English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Japanese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Mathematics A</a:t>
                      </a:r>
                      <a:endParaRPr kumimoji="1" lang="ja-JP" altLang="en-US" sz="12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400" dirty="0"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anchor="ctr"/>
                </a:tc>
              </a:tr>
              <a:tr h="1014869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Natural Sciences A (NS-A)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Mathematics B</a:t>
                      </a:r>
                      <a:endParaRPr kumimoji="1" lang="ja-JP" altLang="en-US" sz="12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Chemistry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Physics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1087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Natural Sciences</a:t>
                      </a:r>
                    </a:p>
                    <a:p>
                      <a:pPr algn="ctr"/>
                      <a:r>
                        <a:rPr kumimoji="1" lang="en-US" altLang="ja-JP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 and C </a:t>
                      </a:r>
                    </a:p>
                    <a:p>
                      <a:pPr algn="ctr"/>
                      <a:r>
                        <a:rPr kumimoji="1" lang="en-US" altLang="ja-JP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(NS-B) and (NS-C)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Biology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73796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College of Technology</a:t>
                      </a:r>
                      <a:endParaRPr kumimoji="1" lang="ja-JP" altLang="en-US" sz="12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Materials Engineering (C-ME)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English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Japanese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Mathematics</a:t>
                      </a:r>
                      <a:endParaRPr kumimoji="1" lang="ja-JP" altLang="en-US" sz="12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Chemistry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Calibri" panose="020F0502020204030204" pitchFamily="34" charset="0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3126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Others</a:t>
                      </a:r>
                    </a:p>
                    <a:p>
                      <a:pPr algn="ctr"/>
                      <a:r>
                        <a:rPr kumimoji="1" lang="en-US" altLang="ja-JP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(C-OT)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 smtClean="0"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Physics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Calibri" panose="020F0502020204030204" pitchFamily="34" charset="0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815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Specialized Training College (S)</a:t>
                      </a:r>
                      <a:endParaRPr kumimoji="1" lang="ja-JP" altLang="en-US" sz="12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marL="90170" marR="901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English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Japanese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Mathematics</a:t>
                      </a:r>
                      <a:endParaRPr kumimoji="1" lang="ja-JP" altLang="en-US" sz="12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400" dirty="0"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02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8000" y="45720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Key subjects of  Written Examination </a:t>
            </a:r>
            <a:endParaRPr lang="en-US" sz="2800" b="1" i="1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569188"/>
              </p:ext>
            </p:extLst>
          </p:nvPr>
        </p:nvGraphicFramePr>
        <p:xfrm>
          <a:off x="241300" y="1051362"/>
          <a:ext cx="8674100" cy="436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435"/>
                <a:gridCol w="2180065"/>
                <a:gridCol w="48006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Category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Key subjects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Undergraduate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SSH-A</a:t>
                      </a:r>
                      <a:r>
                        <a:rPr kumimoji="1" lang="en-US" altLang="ja-JP" sz="1400" b="1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*1</a:t>
                      </a:r>
                      <a:endParaRPr kumimoji="1" lang="ja-JP" altLang="en-US" sz="1400" b="0" baseline="3000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Japanese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SSH-B</a:t>
                      </a:r>
                      <a:r>
                        <a:rPr kumimoji="1" lang="en-US" altLang="ja-JP" sz="1400" b="1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*2</a:t>
                      </a:r>
                      <a:endParaRPr kumimoji="1" lang="ja-JP" altLang="en-US" sz="1400" b="0" baseline="3000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Mathematics A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NS-A</a:t>
                      </a:r>
                      <a:r>
                        <a:rPr kumimoji="1" lang="en-US" altLang="ja-JP" sz="1400" b="1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*3</a:t>
                      </a:r>
                      <a:endParaRPr kumimoji="1" lang="ja-JP" altLang="en-US" sz="1400" b="0" baseline="3000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Mathematics B, Chemistry and Physics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NS-B</a:t>
                      </a:r>
                      <a:r>
                        <a:rPr kumimoji="1" lang="en-US" altLang="ja-JP" sz="1400" b="1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*4</a:t>
                      </a:r>
                      <a:endParaRPr kumimoji="1" lang="ja-JP" altLang="en-US" sz="1400" b="0" baseline="3000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Mathematics B, Chemistry and Biology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36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NS-C</a:t>
                      </a:r>
                      <a:r>
                        <a:rPr kumimoji="1" lang="en-US" altLang="ja-JP" sz="1400" b="1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*5</a:t>
                      </a:r>
                      <a:endParaRPr kumimoji="1" lang="ja-JP" altLang="en-US" sz="1400" b="0" baseline="30000" dirty="0" smtClean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Mathematics B, Chemistry and Biology</a:t>
                      </a:r>
                    </a:p>
                    <a:p>
                      <a:pPr algn="l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*Candidates of “NS-C” are required especially high scores.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252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College of Technology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Materials Engineering (C-ME)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Mathematics and Chemistry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Others (C-OT)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Mathematics and Physics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Specialized Training College (S)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Technology and Business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Mathematics</a:t>
                      </a:r>
                      <a:endParaRPr kumimoji="1" lang="ja-JP" altLang="en-US" sz="1400" b="0" dirty="0">
                        <a:latin typeface="Verdana" panose="020B0604030504040204" pitchFamily="34" charset="0"/>
                        <a:ea typeface="Arial Unicode MS" panose="020B0604020202020204" pitchFamily="50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Others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Japanese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3"/>
          <p:cNvSpPr txBox="1"/>
          <p:nvPr/>
        </p:nvSpPr>
        <p:spPr>
          <a:xfrm>
            <a:off x="228600" y="5499100"/>
            <a:ext cx="876300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</a:t>
            </a:r>
            <a:r>
              <a:rPr lang="en-US" sz="1200" b="1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SSH-A: Law</a:t>
            </a:r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Politics, Pedagogy, Sociology, Literature, History, Japanese </a:t>
            </a:r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language and others </a:t>
            </a:r>
          </a:p>
          <a:p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</a:t>
            </a:r>
            <a:r>
              <a:rPr lang="en-US" sz="1200" b="1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SSH-B: Economics and Business </a:t>
            </a:r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Administration  </a:t>
            </a:r>
            <a:endParaRPr lang="en-US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</a:t>
            </a:r>
            <a:r>
              <a:rPr lang="en-US" sz="1200" b="1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NS-A: Science, Electric </a:t>
            </a:r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Electronic Studies,</a:t>
            </a:r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Mechanical Studies, Civil </a:t>
            </a:r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Engineering </a:t>
            </a:r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</a:t>
            </a:r>
          </a:p>
          <a:p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Architecture, Chemical Studies and Other fields</a:t>
            </a:r>
          </a:p>
          <a:p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</a:t>
            </a:r>
            <a:r>
              <a:rPr lang="en-US" sz="1200" b="1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NS-B: Agricultural studies, Hygienic Studies and Biology</a:t>
            </a:r>
          </a:p>
          <a:p>
            <a:r>
              <a:rPr lang="en-US" altLang="ja-JP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</a:t>
            </a:r>
            <a:r>
              <a:rPr lang="en-US" altLang="ja-JP" sz="1200" b="1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altLang="ja-JP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NS-C: Medicine and Dentistry</a:t>
            </a:r>
            <a:endParaRPr lang="en-US" altLang="ja-JP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3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600" dirty="0">
              <a:latin typeface="Calibri" panose="020F0502020204030204" pitchFamily="34" charset="0"/>
            </a:endParaRPr>
          </a:p>
          <a:p>
            <a:endParaRPr lang="en-US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8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467600" cy="563562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Notes for Written Examination</a:t>
            </a:r>
            <a:endParaRPr lang="en-US" sz="3200" b="1" i="1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ja-JP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US" altLang="ja-JP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andidates </a:t>
            </a:r>
            <a:r>
              <a:rPr lang="en-US" altLang="ja-JP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must take all required </a:t>
            </a:r>
            <a:r>
              <a:rPr lang="en-US" altLang="ja-JP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subjects, including Japanese.</a:t>
            </a:r>
            <a:endParaRPr lang="en-US" altLang="ja-JP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ja-JP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altLang="ja-JP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language used in written </a:t>
            </a:r>
            <a:r>
              <a:rPr lang="en-US" altLang="ja-JP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examination </a:t>
            </a:r>
            <a:r>
              <a:rPr lang="en-US" altLang="ja-JP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</a:t>
            </a:r>
            <a:r>
              <a:rPr lang="en-US" altLang="ja-JP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English, not Khmer, </a:t>
            </a:r>
            <a:r>
              <a:rPr lang="en-US" altLang="ja-JP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except for </a:t>
            </a:r>
            <a:r>
              <a:rPr lang="en-US" altLang="ja-JP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Japanese.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ja-JP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Getting </a:t>
            </a:r>
            <a:r>
              <a:rPr lang="en-US" altLang="ja-JP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high scores in key subjects is required for success in categories of Undergraduate, College of Technology and Specialized Training College. </a:t>
            </a:r>
            <a:endParaRPr lang="en-US" altLang="ja-JP" sz="2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 scores of other English proficiency tests (such as TOEFL, IELTS) are </a:t>
            </a:r>
            <a:r>
              <a:rPr lang="en-US" sz="24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required</a:t>
            </a: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5181600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u"/>
            </a:pPr>
            <a:endParaRPr lang="en-US" altLang="ja-JP" sz="2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sz="2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Candidates </a:t>
            </a:r>
            <a:r>
              <a:rPr lang="en-US" altLang="ja-JP" sz="4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whose majors need </a:t>
            </a:r>
            <a:r>
              <a:rPr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Japanese </a:t>
            </a:r>
            <a:r>
              <a:rPr lang="en-US" altLang="ja-JP" sz="4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proficiency, such as education of </a:t>
            </a:r>
            <a:r>
              <a:rPr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Japanese language, </a:t>
            </a:r>
            <a:r>
              <a:rPr lang="en-US" altLang="ja-JP" sz="4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 required high scores in Japanese</a:t>
            </a:r>
            <a:r>
              <a:rPr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ja-JP" sz="4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Candidates for Research Students </a:t>
            </a:r>
            <a:r>
              <a:rPr lang="en-US" altLang="ja-JP" sz="4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 got 0 point in English and gave in a blank paper in Japanese will not be selected</a:t>
            </a:r>
            <a:r>
              <a:rPr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altLang="ja-JP" sz="4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ja-JP" sz="2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Candidates for Undergraduate</a:t>
            </a:r>
            <a:r>
              <a:rPr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altLang="ja-JP" sz="4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College </a:t>
            </a:r>
            <a:r>
              <a:rPr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Technology, and Specialized </a:t>
            </a:r>
            <a:r>
              <a:rPr lang="en-US" altLang="ja-JP" sz="4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Training </a:t>
            </a:r>
            <a:r>
              <a:rPr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College Students </a:t>
            </a:r>
            <a:r>
              <a:rPr lang="en-US" altLang="ja-JP" sz="4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 </a:t>
            </a:r>
            <a:r>
              <a:rPr lang="en-US" altLang="ja-JP" sz="4400" b="1" u="sng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got </a:t>
            </a:r>
            <a:r>
              <a:rPr lang="en-US" altLang="ja-JP" sz="4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 point </a:t>
            </a:r>
            <a:r>
              <a:rPr lang="en-US" altLang="ja-JP" sz="4400" b="1" u="sng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</a:t>
            </a:r>
            <a:r>
              <a:rPr lang="en-US" altLang="ja-JP" sz="4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one of the subjects</a:t>
            </a:r>
            <a:r>
              <a:rPr lang="en-US" altLang="ja-JP" sz="4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4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will not be selected.</a:t>
            </a:r>
            <a:r>
              <a:rPr lang="en-US" altLang="ja-JP" sz="4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endParaRPr lang="en-US" altLang="ja-JP" sz="4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ja-JP" sz="2200" b="1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can </a:t>
            </a:r>
            <a:r>
              <a:rPr lang="en-US" altLang="ja-JP" sz="4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find past </a:t>
            </a:r>
            <a:r>
              <a:rPr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examination </a:t>
            </a:r>
            <a:r>
              <a:rPr lang="en-US" altLang="ja-JP" sz="4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questions on the following</a:t>
            </a:r>
            <a:r>
              <a:rPr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   </a:t>
            </a:r>
            <a:endParaRPr lang="en-US" altLang="ja-JP" sz="4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altLang="ja-JP" sz="4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</a:t>
            </a:r>
            <a:r>
              <a:rPr lang="en-US" altLang="ja-JP" sz="33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</a:t>
            </a:r>
            <a:r>
              <a:rPr lang="en-US" altLang="ja-JP" sz="33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://</a:t>
            </a:r>
            <a:r>
              <a:rPr lang="en-US" altLang="ja-JP" sz="33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www.studyjapan.go.jp/en/toj/toj0302e-32.html#1</a:t>
            </a:r>
            <a:endParaRPr lang="en-US" altLang="ja-JP" sz="33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381000"/>
            <a:ext cx="74676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Notes for Written Examination</a:t>
            </a:r>
            <a:endParaRPr lang="en-US" sz="3200" b="1" i="1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80201"/>
            <a:ext cx="845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Average scores of written examination who passed the final selection for MEXT Scholarship for 2019</a:t>
            </a:r>
            <a:endParaRPr lang="en-US" sz="2200" b="1" i="1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699823"/>
              </p:ext>
            </p:extLst>
          </p:nvPr>
        </p:nvGraphicFramePr>
        <p:xfrm>
          <a:off x="355600" y="1295400"/>
          <a:ext cx="8610599" cy="48005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8000"/>
                <a:gridCol w="2133600"/>
                <a:gridCol w="1905000"/>
                <a:gridCol w="2793999"/>
              </a:tblGrid>
              <a:tr h="99641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Category and the number of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candidates who passed the final selection in the world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aseline="0" dirty="0" smtClean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Subjects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Average scores who passed the final selection for MEXT Scholarship for 2019</a:t>
                      </a:r>
                    </a:p>
                  </a:txBody>
                  <a:tcPr anchor="ctr"/>
                </a:tc>
              </a:tr>
              <a:tr h="690388">
                <a:tc rowSpan="6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Undergraduate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Social Sciences and Humanities A</a:t>
                      </a:r>
                    </a:p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(U-SSH-A</a:t>
                      </a:r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</a:p>
                    <a:p>
                      <a:endParaRPr lang="en-US" sz="16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(42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persons)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English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74.2 / 100</a:t>
                      </a:r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22759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Mathematics A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17.9 / 100</a:t>
                      </a:r>
                      <a:endParaRPr lang="en-US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22759">
                <a:tc v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Japanese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245.9 / 300</a:t>
                      </a:r>
                      <a:endParaRPr lang="en-US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22759">
                <a:tc v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Social Sciences and Humanities B</a:t>
                      </a:r>
                    </a:p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(U-SSH-B</a:t>
                      </a:r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</a:p>
                    <a:p>
                      <a:endParaRPr lang="en-US" sz="16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(15 persons)</a:t>
                      </a:r>
                      <a:endParaRPr lang="en-US" sz="16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English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83.2 / 100</a:t>
                      </a:r>
                      <a:endParaRPr lang="en-US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22759">
                <a:tc v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Mathematics A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42.3 /</a:t>
                      </a:r>
                      <a:r>
                        <a:rPr lang="en-US" sz="18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100</a:t>
                      </a:r>
                      <a:endParaRPr lang="en-US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22759">
                <a:tc v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Japanese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200.0 / 300</a:t>
                      </a:r>
                      <a:endParaRPr lang="en-US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21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3333FF"/>
                </a:solidFill>
                <a:latin typeface="Calibri" panose="020F0502020204030204" pitchFamily="34" charset="0"/>
              </a:rPr>
              <a:t>	</a:t>
            </a:r>
            <a:r>
              <a:rPr lang="en-US" sz="36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Research Students</a:t>
            </a:r>
          </a:p>
          <a:p>
            <a:pPr>
              <a:buNone/>
            </a:pPr>
            <a:endParaRPr lang="en-US" sz="1600" b="1" i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r>
              <a:rPr lang="en-US" sz="3600" b="1" i="1" dirty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2. Undergraduate Students</a:t>
            </a:r>
            <a:endParaRPr lang="en-US" sz="1600" b="1" i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1400" b="1" i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r>
              <a:rPr lang="en-US" sz="3600" b="1" i="1" dirty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3. College of Technology   Students</a:t>
            </a:r>
            <a:endParaRPr lang="en-US" sz="3600" b="1" i="1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1600" b="1" i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r>
              <a:rPr lang="en-US" sz="3600" b="1" i="1" dirty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4. Specialized Training College Students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Categories</a:t>
            </a:r>
            <a:endParaRPr kumimoji="1" lang="ja-JP" altLang="en-US" b="1" dirty="0">
              <a:solidFill>
                <a:srgbClr val="FF0066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80201"/>
            <a:ext cx="845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Average scores of written examination who passed the final selection for MEXT Scholarship for 2019</a:t>
            </a:r>
            <a:endParaRPr lang="en-US" sz="2200" b="1" i="1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617348"/>
              </p:ext>
            </p:extLst>
          </p:nvPr>
        </p:nvGraphicFramePr>
        <p:xfrm>
          <a:off x="355600" y="1143000"/>
          <a:ext cx="8610599" cy="54446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2755"/>
                <a:gridCol w="1839157"/>
                <a:gridCol w="1922755"/>
                <a:gridCol w="2925932"/>
              </a:tblGrid>
              <a:tr h="51004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Category and the number of candidates who passed the final selection in the world</a:t>
                      </a:r>
                      <a:endParaRPr lang="en-US" sz="16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aseline="0" dirty="0" smtClean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Subjects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Average scores who passed the final selection for MEXT Scholarship for 2019</a:t>
                      </a:r>
                    </a:p>
                  </a:txBody>
                  <a:tcPr anchor="ctr"/>
                </a:tc>
              </a:tr>
              <a:tr h="506850">
                <a:tc rowSpan="10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Undergraduate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Natural Sciences A</a:t>
                      </a:r>
                    </a:p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(U-NS-A</a:t>
                      </a:r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</a:p>
                    <a:p>
                      <a:endParaRPr lang="en-US" sz="16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(54 persons)</a:t>
                      </a:r>
                      <a:endParaRPr lang="en-US" sz="16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English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74.6 / 100</a:t>
                      </a:r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5720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Mathematics B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68.7 / 100</a:t>
                      </a:r>
                      <a:endParaRPr lang="en-US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Chemistry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58.2</a:t>
                      </a:r>
                      <a:r>
                        <a:rPr lang="en-US" sz="18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/ 100</a:t>
                      </a:r>
                      <a:endParaRPr lang="en-US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Physics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77.5 /</a:t>
                      </a:r>
                      <a:r>
                        <a:rPr lang="en-US" sz="18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100</a:t>
                      </a:r>
                      <a:endParaRPr lang="en-US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Japanese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106.6 / 300</a:t>
                      </a:r>
                      <a:endParaRPr lang="en-US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Natural Sciences B</a:t>
                      </a:r>
                    </a:p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(U-NS-B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</a:p>
                    <a:p>
                      <a:endParaRPr lang="en-US" sz="160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(6 persons)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English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77.7 / 100</a:t>
                      </a:r>
                      <a:endParaRPr lang="en-US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Mathematics B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40.0 /</a:t>
                      </a:r>
                      <a:r>
                        <a:rPr lang="en-US" sz="18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100</a:t>
                      </a:r>
                      <a:endParaRPr lang="en-US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Chemistry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52.5 /</a:t>
                      </a:r>
                      <a:r>
                        <a:rPr lang="en-US" sz="18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100</a:t>
                      </a:r>
                      <a:endParaRPr lang="en-US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Biology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68.3 / 100</a:t>
                      </a:r>
                      <a:endParaRPr lang="en-US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Japanese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123.7</a:t>
                      </a:r>
                      <a:r>
                        <a:rPr lang="en-US" sz="1800" b="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 300</a:t>
                      </a:r>
                      <a:endParaRPr lang="en-US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507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80201"/>
            <a:ext cx="845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Average scores of written examination who passed the final selection for MEXT Scholarship for 2019</a:t>
            </a:r>
            <a:endParaRPr lang="en-US" sz="2200" b="1" i="1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856118"/>
              </p:ext>
            </p:extLst>
          </p:nvPr>
        </p:nvGraphicFramePr>
        <p:xfrm>
          <a:off x="355600" y="1295400"/>
          <a:ext cx="8610599" cy="49625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2755"/>
                <a:gridCol w="1839157"/>
                <a:gridCol w="1922755"/>
                <a:gridCol w="2925932"/>
              </a:tblGrid>
              <a:tr h="51004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Category and the number of candidates who passed the final selection in the world</a:t>
                      </a:r>
                      <a:endParaRPr lang="en-US" sz="16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aseline="0" dirty="0" smtClean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Subjects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Average scores who passed the final selection for MEXT Scholarship for 2019</a:t>
                      </a:r>
                    </a:p>
                  </a:txBody>
                  <a:tcPr anchor="ctr"/>
                </a:tc>
              </a:tr>
              <a:tr h="506850"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Undergraduate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Natural Sciences C</a:t>
                      </a:r>
                    </a:p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(U-NS-C)</a:t>
                      </a:r>
                    </a:p>
                    <a:p>
                      <a:endParaRPr lang="en-US" sz="16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 persons)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English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70.7 / 100</a:t>
                      </a:r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5720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Mathematics B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68.3 / 100</a:t>
                      </a:r>
                      <a:endParaRPr lang="en-US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Chemistry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70.3 / 100</a:t>
                      </a:r>
                      <a:endParaRPr lang="en-US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Biology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79.3 /</a:t>
                      </a:r>
                      <a:r>
                        <a:rPr lang="en-US" sz="18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100</a:t>
                      </a:r>
                      <a:endParaRPr lang="en-US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32375">
                <a:tc v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Japanese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144.7 / 300</a:t>
                      </a:r>
                      <a:endParaRPr lang="en-US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57200">
                <a:tc rowSpan="4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</a:rPr>
                        <a:t>College of Technology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Materials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Engineering</a:t>
                      </a:r>
                    </a:p>
                    <a:p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(C-ME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</a:p>
                    <a:p>
                      <a:endParaRPr lang="en-US" sz="160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(14 persons)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English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81.9 / 100</a:t>
                      </a:r>
                      <a:endParaRPr lang="en-US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Mathematics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65.6 /</a:t>
                      </a:r>
                      <a:r>
                        <a:rPr lang="en-US" sz="18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100</a:t>
                      </a:r>
                      <a:endParaRPr lang="en-US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Chemistry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72.1 /</a:t>
                      </a:r>
                      <a:r>
                        <a:rPr lang="en-US" sz="18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100</a:t>
                      </a:r>
                      <a:endParaRPr lang="en-US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Japanese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101.1 </a:t>
                      </a:r>
                      <a:r>
                        <a:rPr lang="en-US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 300</a:t>
                      </a:r>
                      <a:endParaRPr lang="en-US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10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80201"/>
            <a:ext cx="845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Average scores of written examination who passed the final selection for MEXT Scholarship for 2019</a:t>
            </a:r>
            <a:endParaRPr lang="en-US" sz="2200" b="1" i="1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812083"/>
              </p:ext>
            </p:extLst>
          </p:nvPr>
        </p:nvGraphicFramePr>
        <p:xfrm>
          <a:off x="381000" y="1143000"/>
          <a:ext cx="8685640" cy="55382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7796"/>
                <a:gridCol w="1839157"/>
                <a:gridCol w="1922755"/>
                <a:gridCol w="2925932"/>
              </a:tblGrid>
              <a:tr h="8001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Category and the number of candidates who passed the final selection in the world</a:t>
                      </a:r>
                      <a:endParaRPr lang="en-US" sz="16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aseline="0" dirty="0" smtClean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Subjects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Average scores who passed the final selection for MEXT Scholarship for 2019</a:t>
                      </a:r>
                    </a:p>
                  </a:txBody>
                  <a:tcPr anchor="ctr"/>
                </a:tc>
              </a:tr>
              <a:tr h="470770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College of Technology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Other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fields</a:t>
                      </a:r>
                    </a:p>
                    <a:p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(C-OT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</a:p>
                    <a:p>
                      <a:endParaRPr lang="en-US" sz="160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(41 persons)</a:t>
                      </a:r>
                      <a:endParaRPr lang="en-US" sz="16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English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79.4 / 100</a:t>
                      </a:r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03213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Mathematics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68.6 / 100</a:t>
                      </a:r>
                      <a:endParaRPr lang="en-US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706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Physics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68.7 / 100</a:t>
                      </a:r>
                      <a:endParaRPr lang="en-US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49481">
                <a:tc v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Japanese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88.0 / 300</a:t>
                      </a:r>
                      <a:endParaRPr lang="en-US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49481">
                <a:tc rowSpan="6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Specialized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Training College</a:t>
                      </a:r>
                    </a:p>
                    <a:p>
                      <a:pPr algn="ctr"/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(S)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Technology and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Business</a:t>
                      </a:r>
                    </a:p>
                    <a:p>
                      <a:endParaRPr lang="en-US" sz="160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(35 persons)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English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74.0 / 100</a:t>
                      </a:r>
                      <a:endParaRPr lang="en-US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75793">
                <a:tc v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Mathematics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68.5 /</a:t>
                      </a:r>
                      <a:r>
                        <a:rPr lang="en-US" sz="18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100</a:t>
                      </a:r>
                      <a:endParaRPr lang="en-US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Japanese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108.5 </a:t>
                      </a:r>
                      <a:r>
                        <a:rPr lang="en-US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 300</a:t>
                      </a:r>
                      <a:endParaRPr lang="en-US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00243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Other </a:t>
                      </a:r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fields</a:t>
                      </a:r>
                    </a:p>
                    <a:p>
                      <a:endParaRPr lang="en-US" sz="16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r>
                        <a:rPr lang="en-US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(36 persons)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English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69.4 / 100</a:t>
                      </a:r>
                      <a:endParaRPr lang="en-US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02811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Mathematics</a:t>
                      </a:r>
                      <a:endParaRPr lang="en-US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34.4 / 100</a:t>
                      </a:r>
                      <a:endParaRPr lang="en-US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35617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Japanese</a:t>
                      </a:r>
                      <a:endParaRPr lang="en-US" sz="16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184.3 / 300</a:t>
                      </a:r>
                      <a:endParaRPr lang="en-US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54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60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Necessary </a:t>
            </a:r>
            <a:r>
              <a:rPr lang="en-US" altLang="ja-JP" sz="6000" b="1" i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Documents for Application</a:t>
            </a:r>
          </a:p>
        </p:txBody>
      </p:sp>
    </p:spTree>
    <p:extLst>
      <p:ext uri="{BB962C8B-B14F-4D97-AF65-F5344CB8AC3E}">
        <p14:creationId xmlns:p14="http://schemas.microsoft.com/office/powerpoint/2010/main" val="223408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628388"/>
              </p:ext>
            </p:extLst>
          </p:nvPr>
        </p:nvGraphicFramePr>
        <p:xfrm>
          <a:off x="152400" y="1066800"/>
          <a:ext cx="8839200" cy="46964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6629400"/>
                <a:gridCol w="1752600"/>
              </a:tblGrid>
              <a:tr h="5139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No.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Name of documents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Number of copies</a:t>
                      </a:r>
                    </a:p>
                  </a:txBody>
                  <a:tcPr anchor="ctr"/>
                </a:tc>
              </a:tr>
              <a:tr h="84221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Application form </a:t>
                      </a:r>
                      <a:r>
                        <a:rPr lang="en-US" sz="2000" b="1" u="sng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for Research Students*</a:t>
                      </a:r>
                      <a:endParaRPr lang="en-US" sz="200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Original:</a:t>
                      </a:r>
                      <a:r>
                        <a:rPr lang="en-US" sz="20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</a:t>
                      </a:r>
                      <a:endParaRPr lang="en-US" sz="2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20378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Transcript for </a:t>
                      </a:r>
                      <a:r>
                        <a:rPr lang="en-US" sz="2000" b="1" u="sng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each academic</a:t>
                      </a:r>
                      <a:r>
                        <a:rPr lang="en-US" sz="2000" b="1" u="sng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year</a:t>
                      </a:r>
                      <a:r>
                        <a:rPr lang="en-US" sz="2000" b="1" u="none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20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 the last university </a:t>
                      </a:r>
                      <a:r>
                        <a:rPr lang="en-US" sz="20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and graduate school attended (</a:t>
                      </a:r>
                      <a:r>
                        <a:rPr lang="en-US" sz="2000" b="1" u="sng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Refer to the table of page 5</a:t>
                      </a:r>
                      <a:r>
                        <a:rPr lang="en-US" sz="20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 </a:t>
                      </a:r>
                      <a:endParaRPr lang="en-US" sz="2000" b="1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r>
                        <a:rPr lang="en-US" sz="16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lang="en-US" sz="1600" b="1" u="sng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The transcript should show the grades earned by the candidate in all the subjects studied for each year and the grade scale applied</a:t>
                      </a:r>
                      <a:r>
                        <a:rPr lang="en-US" sz="16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Original:</a:t>
                      </a:r>
                      <a:r>
                        <a:rPr lang="en-US" altLang="ja-JP" sz="20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</a:t>
                      </a:r>
                      <a:endParaRPr lang="en-US" altLang="ja-JP" sz="2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130243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Field of study and research plan</a:t>
                      </a:r>
                      <a:r>
                        <a:rPr lang="en-US" sz="2000" b="1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</a:p>
                    <a:p>
                      <a:r>
                        <a:rPr lang="en-US" sz="20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(Research Proposal)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Original:</a:t>
                      </a:r>
                      <a:r>
                        <a:rPr lang="en-US" altLang="ja-JP" sz="20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</a:t>
                      </a:r>
                      <a:endParaRPr lang="en-US" altLang="ja-JP" sz="2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3"/>
          <p:cNvSpPr txBox="1"/>
          <p:nvPr/>
        </p:nvSpPr>
        <p:spPr>
          <a:xfrm>
            <a:off x="520700" y="304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(1) Research Students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152400" y="5918200"/>
            <a:ext cx="899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＊</a:t>
            </a:r>
            <a:r>
              <a:rPr lang="ja-JP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must use the prescribed forms for MEXT Scholarship for 2020. You can download them on the website of the Embassy. If you do not use the prescribed forms for </a:t>
            </a:r>
            <a:r>
              <a:rPr lang="en-US" sz="1400" b="1" u="sng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MEXT </a:t>
            </a:r>
            <a:r>
              <a:rPr lang="en-US" sz="1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Scholarship for </a:t>
            </a:r>
            <a:r>
              <a:rPr lang="en-US" sz="1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2020 for example the forms for previous years, </a:t>
            </a:r>
            <a:r>
              <a:rPr lang="en-US" sz="1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will be disqualified.</a:t>
            </a:r>
          </a:p>
        </p:txBody>
      </p:sp>
    </p:spTree>
    <p:extLst>
      <p:ext uri="{BB962C8B-B14F-4D97-AF65-F5344CB8AC3E}">
        <p14:creationId xmlns:p14="http://schemas.microsoft.com/office/powerpoint/2010/main" val="115874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04375"/>
              </p:ext>
            </p:extLst>
          </p:nvPr>
        </p:nvGraphicFramePr>
        <p:xfrm>
          <a:off x="152400" y="866120"/>
          <a:ext cx="8839200" cy="5687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6629400"/>
                <a:gridCol w="1752600"/>
              </a:tblGrid>
              <a:tr h="5793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No.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Name of documents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Number of copies</a:t>
                      </a:r>
                    </a:p>
                  </a:txBody>
                  <a:tcPr anchor="ctr"/>
                </a:tc>
              </a:tr>
              <a:tr h="510771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2000" b="1" u="sng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[Only for the candidates who have</a:t>
                      </a:r>
                      <a:r>
                        <a:rPr lang="en-US" altLang="ja-JP" sz="2000" b="1" u="sng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ja-JP" sz="2000" b="1" u="sng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already graduated from universities]</a:t>
                      </a:r>
                    </a:p>
                    <a:p>
                      <a:r>
                        <a:rPr lang="en-US" sz="20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Graduation certificate or degree certificate of the following</a:t>
                      </a:r>
                    </a:p>
                    <a:p>
                      <a:endParaRPr lang="en-US" sz="1200" b="1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457200" indent="-457200">
                        <a:buAutoNum type="alphaLcParenBoth"/>
                      </a:pPr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Candidates who have already graduated from universities and have not been enrolled in graduate schools:</a:t>
                      </a:r>
                      <a:r>
                        <a:rPr lang="en-US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Undergraduate</a:t>
                      </a:r>
                    </a:p>
                    <a:p>
                      <a:pPr marL="457200" indent="-457200">
                        <a:buAutoNum type="alphaLcParenBoth"/>
                      </a:pPr>
                      <a:endParaRPr lang="en-US" sz="1100" b="1" dirty="0" smtClean="0">
                        <a:solidFill>
                          <a:srgbClr val="FF0066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457200" indent="-457200">
                        <a:buAutoNum type="alphaLcParenBoth"/>
                      </a:pPr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Candidates who have already graduated from  graduate schools: </a:t>
                      </a:r>
                      <a:r>
                        <a:rPr lang="en-US" sz="1800" b="1" u="sng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 of the undergraduate, Master’s course and Doctoral course</a:t>
                      </a:r>
                    </a:p>
                    <a:p>
                      <a:pPr marL="457200" indent="-457200">
                        <a:buAutoNum type="alphaLcParenBoth"/>
                      </a:pPr>
                      <a:endParaRPr lang="en-US" sz="1100" b="1" u="sng" dirty="0" smtClean="0">
                        <a:solidFill>
                          <a:srgbClr val="FF0066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457200" indent="-457200">
                        <a:buAutoNum type="alphaLcParenBoth"/>
                      </a:pPr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Candidates who are enrolled in Master’s courses in graduate schools: </a:t>
                      </a:r>
                      <a:r>
                        <a:rPr lang="en-US" sz="1800" b="1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Undergraduate</a:t>
                      </a:r>
                    </a:p>
                    <a:p>
                      <a:pPr marL="457200" indent="-457200">
                        <a:buAutoNum type="alphaLcParenBoth"/>
                      </a:pPr>
                      <a:endParaRPr lang="en-US" sz="1100" b="1" dirty="0" smtClean="0">
                        <a:solidFill>
                          <a:srgbClr val="FF0066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457200" indent="-457200">
                        <a:buAutoNum type="alphaLcParenBoth"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Candidates who are enrolled in Doctoral courses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in graduate schools: </a:t>
                      </a:r>
                      <a:r>
                        <a:rPr lang="en-US" sz="1800" b="1" u="sng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Both undergraduate and Master’s course</a:t>
                      </a:r>
                      <a:endParaRPr lang="en-US" sz="1800" b="1" u="sng" dirty="0" smtClean="0">
                        <a:solidFill>
                          <a:srgbClr val="FF0066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Original: 1</a:t>
                      </a:r>
                    </a:p>
                    <a:p>
                      <a:pPr algn="ctr"/>
                      <a:r>
                        <a:rPr lang="en-US" altLang="ja-JP" sz="20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(copy with seal is OK)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3"/>
          <p:cNvSpPr txBox="1"/>
          <p:nvPr/>
        </p:nvSpPr>
        <p:spPr>
          <a:xfrm>
            <a:off x="520700" y="304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(1) Research Students</a:t>
            </a:r>
          </a:p>
        </p:txBody>
      </p:sp>
    </p:spTree>
    <p:extLst>
      <p:ext uri="{BB962C8B-B14F-4D97-AF65-F5344CB8AC3E}">
        <p14:creationId xmlns:p14="http://schemas.microsoft.com/office/powerpoint/2010/main" val="128733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313849"/>
              </p:ext>
            </p:extLst>
          </p:nvPr>
        </p:nvGraphicFramePr>
        <p:xfrm>
          <a:off x="190500" y="1597462"/>
          <a:ext cx="8826500" cy="43947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0361"/>
                <a:gridCol w="6565554"/>
                <a:gridCol w="1770585"/>
              </a:tblGrid>
              <a:tr h="39652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No.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Name of documents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Number of copies</a:t>
                      </a:r>
                    </a:p>
                  </a:txBody>
                  <a:tcPr anchor="ctr"/>
                </a:tc>
              </a:tr>
              <a:tr h="356861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20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Application form </a:t>
                      </a:r>
                      <a:r>
                        <a:rPr lang="en-US" altLang="ja-JP" sz="2000" b="1" u="sng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for the category which you want</a:t>
                      </a:r>
                      <a:r>
                        <a:rPr lang="en-US" altLang="ja-JP" sz="2000" b="1" u="sng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to apply</a:t>
                      </a:r>
                      <a:r>
                        <a:rPr lang="en-US" altLang="ja-JP" sz="2000" b="1" u="none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endParaRPr lang="en-US" altLang="ja-JP" sz="2000" b="0" u="none" baseline="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r>
                        <a:rPr lang="en-US" altLang="ja-JP" sz="2000" b="0" u="none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</a:t>
                      </a:r>
                      <a:r>
                        <a:rPr lang="en-US" altLang="ja-JP" sz="1800" b="1" u="none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Application forms are different in  accordance with the categories as follows;</a:t>
                      </a:r>
                      <a:endParaRPr lang="en-US" altLang="ja-JP" sz="1800" b="1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endParaRPr lang="en-US" altLang="ja-JP" sz="120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altLang="ja-JP" sz="16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Undergraduate-SSH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altLang="ja-JP" sz="16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Undergraduate-NS-A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altLang="ja-JP" sz="16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Undergraduate-NS-B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altLang="ja-JP" sz="16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Undergraduate-NS-C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altLang="ja-JP" sz="16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College of Technology-ME (Materials Engineering)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altLang="ja-JP" sz="16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College of Technology-OT (Others)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altLang="ja-JP" sz="16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Specialized Training College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Original: 1</a:t>
                      </a:r>
                      <a:endParaRPr lang="en-US" sz="2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2956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altLang="ja-JP" sz="20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Agreement of guardian</a:t>
                      </a:r>
                      <a:r>
                        <a:rPr lang="ja-JP" altLang="en-US" sz="20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</a:t>
                      </a:r>
                      <a:r>
                        <a:rPr lang="en-US" altLang="ja-JP" sz="20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Original: 1</a:t>
                      </a:r>
                      <a:endParaRPr lang="en-US" altLang="ja-JP" sz="2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3"/>
          <p:cNvSpPr txBox="1"/>
          <p:nvPr/>
        </p:nvSpPr>
        <p:spPr>
          <a:xfrm>
            <a:off x="520700" y="3048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(2) Undergraduate, College of Technology and Specialized Training College Students </a:t>
            </a:r>
          </a:p>
        </p:txBody>
      </p:sp>
      <p:sp>
        <p:nvSpPr>
          <p:cNvPr id="9" name="TextBox 3"/>
          <p:cNvSpPr txBox="1"/>
          <p:nvPr/>
        </p:nvSpPr>
        <p:spPr>
          <a:xfrm>
            <a:off x="520700" y="1135797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&lt;All candidates&gt;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177800" y="6019800"/>
            <a:ext cx="899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＊</a:t>
            </a:r>
            <a:r>
              <a:rPr lang="ja-JP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must use the prescribed forms for MEXT Scholarship for 2020. You can download them on the website of the Embassy. If you do not use the prescribed forms for </a:t>
            </a:r>
            <a:r>
              <a:rPr lang="en-US" sz="1400" b="1" u="sng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MEXT </a:t>
            </a:r>
            <a:r>
              <a:rPr lang="en-US" sz="1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Scholarship for </a:t>
            </a:r>
            <a:r>
              <a:rPr lang="en-US" sz="1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2020 for example the forms for previous years, </a:t>
            </a:r>
            <a:r>
              <a:rPr lang="en-US" sz="1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will be disqualified.</a:t>
            </a:r>
          </a:p>
        </p:txBody>
      </p:sp>
    </p:spTree>
    <p:extLst>
      <p:ext uri="{BB962C8B-B14F-4D97-AF65-F5344CB8AC3E}">
        <p14:creationId xmlns:p14="http://schemas.microsoft.com/office/powerpoint/2010/main" val="142283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724112"/>
              </p:ext>
            </p:extLst>
          </p:nvPr>
        </p:nvGraphicFramePr>
        <p:xfrm>
          <a:off x="152400" y="2126397"/>
          <a:ext cx="8801100" cy="23219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9502"/>
                <a:gridCol w="6581698"/>
                <a:gridCol w="1739900"/>
              </a:tblGrid>
              <a:tr h="40175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No.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Name of documents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Number of copies</a:t>
                      </a:r>
                    </a:p>
                  </a:txBody>
                  <a:tcPr anchor="ctr"/>
                </a:tc>
              </a:tr>
              <a:tr h="7669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Certificate of the result of the National examinations for grade 12</a:t>
                      </a:r>
                      <a:endParaRPr lang="en-US" altLang="ja-JP" sz="1800" b="1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Original: 1</a:t>
                      </a:r>
                    </a:p>
                    <a:p>
                      <a:pPr algn="ctr"/>
                      <a:r>
                        <a:rPr lang="en-US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(copy with seal</a:t>
                      </a:r>
                      <a:r>
                        <a:rPr lang="en-US" sz="18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is OK)</a:t>
                      </a:r>
                      <a:endParaRPr lang="en-US" sz="1800" b="1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7362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1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【Only for university students】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Certificate</a:t>
                      </a:r>
                      <a:r>
                        <a:rPr lang="en-US" altLang="ja-JP" sz="18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 enrollment of the university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※Certificate which proves that you enroll in your university as of application.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Original: 1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3"/>
          <p:cNvSpPr txBox="1"/>
          <p:nvPr/>
        </p:nvSpPr>
        <p:spPr>
          <a:xfrm>
            <a:off x="520700" y="3048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(2) Undergraduate, College of Technology and Specialized Training College Students </a:t>
            </a:r>
          </a:p>
        </p:txBody>
      </p:sp>
      <p:sp>
        <p:nvSpPr>
          <p:cNvPr id="10" name="TextBox 3"/>
          <p:cNvSpPr txBox="1"/>
          <p:nvPr/>
        </p:nvSpPr>
        <p:spPr>
          <a:xfrm>
            <a:off x="292100" y="12954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(a) Those who have already graduated from high schools (ex: University students)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266700" y="4527893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(b) High school students</a:t>
            </a:r>
          </a:p>
        </p:txBody>
      </p:sp>
      <p:graphicFrame>
        <p:nvGraphicFramePr>
          <p:cNvPr id="11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226595"/>
              </p:ext>
            </p:extLst>
          </p:nvPr>
        </p:nvGraphicFramePr>
        <p:xfrm>
          <a:off x="190500" y="5044440"/>
          <a:ext cx="8801100" cy="97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9502"/>
                <a:gridCol w="6581698"/>
                <a:gridCol w="1739900"/>
              </a:tblGrid>
              <a:tr h="2901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No.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Name of document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Number of copies</a:t>
                      </a:r>
                    </a:p>
                  </a:txBody>
                  <a:tcPr anchor="ctr"/>
                </a:tc>
              </a:tr>
              <a:tr h="5987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8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Transcript of the years of grade 10, 11 and Semester 1 of 12*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Original: 1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3"/>
          <p:cNvSpPr txBox="1"/>
          <p:nvPr/>
        </p:nvSpPr>
        <p:spPr>
          <a:xfrm>
            <a:off x="177800" y="6019800"/>
            <a:ext cx="899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＊</a:t>
            </a:r>
            <a:r>
              <a:rPr lang="ja-JP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must use the prescribed forms for MEXT Scholarship for 2020. You can download them on the website of the Embassy. If you do not use the prescribed forms for </a:t>
            </a:r>
            <a:r>
              <a:rPr lang="en-US" sz="1400" b="1" u="sng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MEXT </a:t>
            </a:r>
            <a:r>
              <a:rPr lang="en-US" sz="1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Scholarship for </a:t>
            </a:r>
            <a:r>
              <a:rPr lang="en-US" sz="1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2020 for example the forms for previous years, </a:t>
            </a:r>
            <a:r>
              <a:rPr lang="en-US" sz="1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will be disqualified.</a:t>
            </a:r>
          </a:p>
        </p:txBody>
      </p:sp>
    </p:spTree>
    <p:extLst>
      <p:ext uri="{BB962C8B-B14F-4D97-AF65-F5344CB8AC3E}">
        <p14:creationId xmlns:p14="http://schemas.microsoft.com/office/powerpoint/2010/main" val="21602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60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 Venue and period of application</a:t>
            </a:r>
            <a:endParaRPr lang="en-US" altLang="ja-JP" sz="6000" b="1" i="1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29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316131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Venue and period of application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359094"/>
              </p:ext>
            </p:extLst>
          </p:nvPr>
        </p:nvGraphicFramePr>
        <p:xfrm>
          <a:off x="508000" y="962462"/>
          <a:ext cx="8407400" cy="24383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37811"/>
                <a:gridCol w="4269589"/>
              </a:tblGrid>
              <a:tr h="46892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Venue</a:t>
                      </a:r>
                      <a:endParaRPr lang="en-US" sz="2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Period</a:t>
                      </a:r>
                    </a:p>
                  </a:txBody>
                  <a:tcPr anchor="ctr"/>
                </a:tc>
              </a:tr>
              <a:tr h="1969476">
                <a:tc>
                  <a:txBody>
                    <a:bodyPr/>
                    <a:lstStyle/>
                    <a:p>
                      <a:pPr algn="l"/>
                      <a:r>
                        <a:rPr lang="en-US" sz="2000" b="1" u="non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Scholarship Office</a:t>
                      </a:r>
                      <a:r>
                        <a:rPr lang="en-US" sz="20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Department of Cultural Relations and Scholarship, Ministry of Education, Youth and Sport*</a:t>
                      </a:r>
                      <a:endParaRPr lang="en-US" sz="20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2400" b="1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Open: Thu. 2 May 2019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2400" b="1" baseline="0" dirty="0" smtClean="0">
                        <a:solidFill>
                          <a:srgbClr val="FF0066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2400" b="1" u="sng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Close: Wed. 29 May 2019 at 16:00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508000" y="3480137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*Location:</a:t>
            </a:r>
          </a:p>
          <a:p>
            <a:r>
              <a:rPr kumimoji="1" lang="en-US" altLang="ja-JP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#23, St.360, </a:t>
            </a:r>
            <a:r>
              <a:rPr kumimoji="1" lang="en-US" altLang="ja-JP" sz="16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Sangkat</a:t>
            </a:r>
            <a:r>
              <a:rPr kumimoji="1" lang="en-US" altLang="ja-JP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1" lang="en-US" altLang="ja-JP" sz="16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Boeung</a:t>
            </a:r>
            <a:r>
              <a:rPr kumimoji="1" lang="en-US" altLang="ja-JP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1" lang="en-US" altLang="ja-JP" sz="16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Keng</a:t>
            </a:r>
            <a:r>
              <a:rPr kumimoji="1" lang="en-US" altLang="ja-JP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Kang I, Khan </a:t>
            </a:r>
            <a:r>
              <a:rPr kumimoji="1" lang="en-US" altLang="ja-JP" sz="16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Chamkarmon</a:t>
            </a:r>
            <a:r>
              <a:rPr kumimoji="1" lang="en-US" altLang="ja-JP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Phnom Penh</a:t>
            </a:r>
          </a:p>
          <a:p>
            <a:r>
              <a:rPr kumimoji="1" lang="en-US" altLang="ja-JP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(Around 50m from the east side of APSARA Television Station)</a:t>
            </a:r>
            <a:endParaRPr kumimoji="1" lang="en-US" altLang="ja-JP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400" y="4582754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kumimoji="1" lang="en-US" altLang="ja-JP" sz="2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Scholarship Office never receives your application after the deadline.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kumimoji="1" lang="en-US" altLang="ja-JP" sz="1200" b="1" u="sng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kumimoji="1" lang="en-US" altLang="ja-JP" sz="2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 application which candidate submit directly to the Embassy is invalid</a:t>
            </a:r>
            <a:r>
              <a:rPr kumimoji="1" lang="en-US" altLang="ja-JP" sz="24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kumimoji="1" lang="en-US" altLang="ja-JP" sz="24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66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8229600" cy="57912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0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(1) Period of study</a:t>
            </a:r>
          </a:p>
          <a:p>
            <a:pPr marL="0" indent="0">
              <a:buNone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9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9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9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36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Tx/>
              <a:buChar char="-"/>
            </a:pPr>
            <a:endParaRPr lang="en-US" sz="5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8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Tx/>
              <a:buChar char="-"/>
            </a:pPr>
            <a:endParaRPr lang="en-US" sz="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Tx/>
              <a:buChar char="-"/>
            </a:pPr>
            <a:endParaRPr lang="en-US" sz="8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Tx/>
              <a:buChar char="-"/>
            </a:pPr>
            <a:r>
              <a:rPr lang="en-US" sz="7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Extendable the period of scholarship upon screening by MEXT</a:t>
            </a:r>
          </a:p>
          <a:p>
            <a:pPr>
              <a:buFontTx/>
              <a:buChar char="-"/>
            </a:pPr>
            <a:r>
              <a:rPr lang="en-US" sz="7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Including 6-month Japanese language training for grantees who require such training</a:t>
            </a:r>
          </a:p>
          <a:p>
            <a:pPr marL="0" indent="0">
              <a:buNone/>
            </a:pPr>
            <a:endParaRPr lang="en-US" altLang="ja-JP" sz="6400" b="1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altLang="ja-JP" sz="80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(2) Requirements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en-US" altLang="ja-JP" sz="80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Academic Background</a:t>
            </a:r>
            <a:r>
              <a:rPr lang="en-US" altLang="ja-JP" sz="8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16 years or above of formal education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en-US" altLang="ja-JP" sz="80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Age</a:t>
            </a:r>
            <a:r>
              <a:rPr lang="en-US" altLang="ja-JP" sz="8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Born on or after April 2, 1985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en-US" altLang="ja-JP" sz="80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Transcript</a:t>
            </a:r>
            <a:r>
              <a:rPr lang="en-US" altLang="ja-JP" sz="8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en-US" altLang="ja-JP" sz="80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 grades or higher out of 10 grades of cumulative  GPA (average from </a:t>
            </a:r>
            <a:r>
              <a:rPr lang="en-US" altLang="ja-JP" sz="80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 </a:t>
            </a:r>
            <a:r>
              <a:rPr lang="en-US" altLang="ja-JP" sz="80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year to final year)</a:t>
            </a:r>
            <a:r>
              <a:rPr lang="en-US" altLang="ja-JP" sz="8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</a:t>
            </a:r>
            <a:r>
              <a:rPr lang="en-US" altLang="ja-JP" sz="8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last university or graduate school </a:t>
            </a:r>
            <a:r>
              <a:rPr lang="en-US" altLang="ja-JP" sz="8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attended</a:t>
            </a:r>
          </a:p>
          <a:p>
            <a:pPr>
              <a:buFontTx/>
              <a:buChar char="-"/>
            </a:pPr>
            <a:endParaRPr lang="en-US" sz="36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altLang="ja-JP" sz="32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Research Students</a:t>
            </a:r>
            <a:endParaRPr kumimoji="1" lang="ja-JP" altLang="en-US" sz="3200" b="1" dirty="0">
              <a:solidFill>
                <a:srgbClr val="FF0066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229213"/>
              </p:ext>
            </p:extLst>
          </p:nvPr>
        </p:nvGraphicFramePr>
        <p:xfrm>
          <a:off x="762000" y="1295400"/>
          <a:ext cx="7772400" cy="1576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3733800"/>
              </a:tblGrid>
              <a:tr h="332845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Status</a:t>
                      </a:r>
                      <a:endParaRPr kumimoji="1" lang="ja-JP" altLang="en-US" sz="18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Period</a:t>
                      </a:r>
                      <a:endParaRPr kumimoji="1" lang="ja-JP" altLang="en-US" sz="18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243">
                <a:tc>
                  <a:txBody>
                    <a:bodyPr/>
                    <a:lstStyle/>
                    <a:p>
                      <a:r>
                        <a:rPr lang="en-US" altLang="ja-JP" sz="1800" b="1" i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Non-regular</a:t>
                      </a:r>
                      <a:r>
                        <a:rPr lang="en-US" altLang="ja-JP" sz="1800" b="1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ja-JP" sz="1800" b="1" i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students</a:t>
                      </a:r>
                      <a:endParaRPr kumimoji="1" lang="ja-JP" altLang="en-US" sz="1800" b="0" i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1.5-2</a:t>
                      </a:r>
                      <a:r>
                        <a:rPr kumimoji="1" lang="en-US" altLang="ja-JP" sz="18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years</a:t>
                      </a:r>
                      <a:endParaRPr kumimoji="1" lang="ja-JP" altLang="en-US" sz="1800" b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44913">
                <a:tc>
                  <a:txBody>
                    <a:bodyPr/>
                    <a:lstStyle/>
                    <a:p>
                      <a:r>
                        <a:rPr lang="en-US" altLang="ja-JP" sz="1800" b="1" i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Master’s course and Doctoral course</a:t>
                      </a:r>
                      <a:r>
                        <a:rPr lang="en-US" altLang="ja-JP" sz="1800" b="1" i="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ja-JP" sz="1800" b="1" i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(regular course)</a:t>
                      </a:r>
                      <a:endParaRPr kumimoji="1" lang="ja-JP" altLang="en-US" sz="1800" b="0" i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1" i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Necessary period for the completion of the course</a:t>
                      </a:r>
                      <a:endParaRPr kumimoji="1" lang="ja-JP" altLang="en-US" sz="1800" b="0" i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$ＪＳゴシック" panose="04030B090D0B02020403" pitchFamily="17" charset="-128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00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60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 Notes for application</a:t>
            </a:r>
            <a:endParaRPr lang="en-US" altLang="ja-JP" sz="6000" b="1" i="1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82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Grp="1"/>
          </p:cNvSpPr>
          <p:nvPr>
            <p:ph idx="1"/>
          </p:nvPr>
        </p:nvSpPr>
        <p:spPr>
          <a:xfrm>
            <a:off x="228600" y="1066800"/>
            <a:ext cx="8839200" cy="5484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Scholarship Office does not receive your application if you do not fulfill all the requirements or all the necessary documents are not attached with application form.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case listed below, </a:t>
            </a:r>
            <a:r>
              <a:rPr lang="en-US" sz="2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will be disqualified, even if the Scholarship Office received your application.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en-US" sz="24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do not fulfill all the requirements.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en-US" sz="24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do not submit all the necessary documents.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en-US" sz="24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do not use the form which the Embassy designated.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en-US" sz="24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do not submit documents which fulfill all the requirements.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533400" y="304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Notes for application</a:t>
            </a:r>
          </a:p>
        </p:txBody>
      </p:sp>
    </p:spTree>
    <p:extLst>
      <p:ext uri="{BB962C8B-B14F-4D97-AF65-F5344CB8AC3E}">
        <p14:creationId xmlns:p14="http://schemas.microsoft.com/office/powerpoint/2010/main" val="227034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Grp="1"/>
          </p:cNvSpPr>
          <p:nvPr>
            <p:ph idx="1"/>
          </p:nvPr>
        </p:nvSpPr>
        <p:spPr>
          <a:xfrm>
            <a:off x="304800" y="1114889"/>
            <a:ext cx="8686800" cy="574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en-US" sz="1200" b="1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are recommended to apply for issuing certificates to your universities or high schools in enough </a:t>
            </a:r>
            <a:r>
              <a:rPr lang="en-US" sz="2400" b="1" u="sng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time well in </a:t>
            </a:r>
            <a:r>
              <a:rPr lang="en-US" sz="2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advance.</a:t>
            </a:r>
            <a:r>
              <a:rPr lang="en-US" sz="24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Usually, it takes time to issue them.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 </a:t>
            </a: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also required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submit </a:t>
            </a: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application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 for the Ministry of Education, Youth and </a:t>
            </a: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Sport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application.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ja-JP" sz="2400" b="1" u="sng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 documents must be written or translated in English or Japanese, </a:t>
            </a:r>
            <a:r>
              <a:rPr lang="en-US" altLang="ja-JP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except for the Certificate of the result of National examinations for grade 12. </a:t>
            </a:r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16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3"/>
          <p:cNvSpPr txBox="1"/>
          <p:nvPr/>
        </p:nvSpPr>
        <p:spPr>
          <a:xfrm>
            <a:off x="533400" y="304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Notes for application</a:t>
            </a:r>
          </a:p>
        </p:txBody>
      </p:sp>
    </p:spTree>
    <p:extLst>
      <p:ext uri="{BB962C8B-B14F-4D97-AF65-F5344CB8AC3E}">
        <p14:creationId xmlns:p14="http://schemas.microsoft.com/office/powerpoint/2010/main" val="36448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Grp="1"/>
          </p:cNvSpPr>
          <p:nvPr>
            <p:ph idx="1"/>
          </p:nvPr>
        </p:nvSpPr>
        <p:spPr>
          <a:xfrm>
            <a:off x="342900" y="762000"/>
            <a:ext cx="8610600" cy="5558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en-US" altLang="ja-JP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ja-JP" sz="2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altLang="ja-JP" sz="2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copied </a:t>
            </a:r>
            <a:r>
              <a:rPr lang="en-US" altLang="ja-JP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document with </a:t>
            </a:r>
            <a:r>
              <a:rPr lang="en-US" altLang="ja-JP" sz="2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seal of university or a municipal office</a:t>
            </a:r>
            <a:r>
              <a:rPr lang="en-US" altLang="ja-JP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</a:t>
            </a:r>
            <a:r>
              <a:rPr lang="en-US" altLang="ja-JP" sz="2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treated as </a:t>
            </a:r>
            <a:r>
              <a:rPr lang="en-US" altLang="ja-JP" sz="2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original document if it is difficult to submit </a:t>
            </a:r>
            <a:r>
              <a:rPr lang="en-US" altLang="ja-JP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original document</a:t>
            </a:r>
            <a:r>
              <a:rPr lang="en-US" altLang="ja-JP" sz="2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indent="0">
              <a:buNone/>
            </a:pPr>
            <a:endParaRPr lang="en-US" altLang="ja-JP" sz="12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ja-JP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altLang="ja-JP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Embassy decides your category according to the application </a:t>
            </a:r>
            <a:r>
              <a:rPr lang="en-US" altLang="ja-JP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 which </a:t>
            </a:r>
            <a:r>
              <a:rPr lang="en-US" altLang="ja-JP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</a:t>
            </a:r>
            <a:r>
              <a:rPr lang="en-US" altLang="ja-JP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submitted. </a:t>
            </a:r>
            <a:r>
              <a:rPr lang="en-US" altLang="ja-JP" sz="2400" b="1" u="sng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are not allowed to change the category after </a:t>
            </a:r>
            <a:r>
              <a:rPr lang="en-US" altLang="ja-JP" sz="2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submitted your application.</a:t>
            </a:r>
            <a:endParaRPr lang="en-US" altLang="ja-JP" sz="2400" b="1" u="sng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altLang="ja-JP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ja-JP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Embassy does not return any submitted </a:t>
            </a:r>
            <a:r>
              <a:rPr lang="en-US" altLang="ja-JP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documents,</a:t>
            </a:r>
            <a:r>
              <a:rPr lang="ja-JP" altLang="en-US" sz="2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even if you fail written examination, interview or final selection by MEXT. </a:t>
            </a:r>
          </a:p>
        </p:txBody>
      </p:sp>
      <p:sp>
        <p:nvSpPr>
          <p:cNvPr id="7" name="TextBox 3"/>
          <p:cNvSpPr txBox="1"/>
          <p:nvPr/>
        </p:nvSpPr>
        <p:spPr>
          <a:xfrm>
            <a:off x="533400" y="304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Notes for application</a:t>
            </a:r>
          </a:p>
        </p:txBody>
      </p:sp>
    </p:spTree>
    <p:extLst>
      <p:ext uri="{BB962C8B-B14F-4D97-AF65-F5344CB8AC3E}">
        <p14:creationId xmlns:p14="http://schemas.microsoft.com/office/powerpoint/2010/main" val="384812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sz="6000" b="1" i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en-US" altLang="ja-JP" sz="60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To avoid declination</a:t>
            </a:r>
            <a:endParaRPr lang="en-US" altLang="ja-JP" sz="6000" b="1" i="1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9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44562"/>
            <a:ext cx="8534400" cy="57610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altLang="ja-JP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altLang="ja-JP" sz="24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you decline the MEXT Scholarship Students after you pass the final selection.</a:t>
            </a:r>
          </a:p>
          <a:p>
            <a:pPr marL="0" indent="0">
              <a:buNone/>
            </a:pPr>
            <a:endParaRPr lang="en-US" altLang="ja-JP" sz="13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Tx/>
              <a:buChar char="-"/>
            </a:pPr>
            <a:r>
              <a:rPr lang="en-US" altLang="ja-JP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are not allowed to apply for </a:t>
            </a:r>
            <a:r>
              <a:rPr lang="en-US" altLang="ja-JP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Undergraduate, College of Technology and Specialized Training College </a:t>
            </a:r>
            <a:r>
              <a:rPr lang="en-US" altLang="ja-JP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Students any more.</a:t>
            </a:r>
          </a:p>
          <a:p>
            <a:pPr>
              <a:buFontTx/>
              <a:buChar char="-"/>
            </a:pPr>
            <a:endParaRPr lang="en-US" altLang="ja-JP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Tx/>
              <a:buChar char="-"/>
            </a:pPr>
            <a:r>
              <a:rPr lang="en-US" altLang="ja-JP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are not allowed to apply for Research Students unless you have more than 3 years educational research experience after you declined. </a:t>
            </a:r>
            <a:r>
              <a:rPr lang="en-US" altLang="ja-JP" sz="2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However, </a:t>
            </a:r>
            <a:r>
              <a:rPr lang="en-US" altLang="ja-JP" sz="2400" b="1" u="sng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en-US" altLang="ja-JP" sz="2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 Embassy and MEXT will seriously consider the fact of your declination at the selection.</a:t>
            </a:r>
          </a:p>
          <a:p>
            <a:pPr>
              <a:buFontTx/>
              <a:buChar char="-"/>
            </a:pPr>
            <a:endParaRPr lang="en-US" altLang="ja-JP" sz="1300" b="1" u="sng" dirty="0" smtClean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Tx/>
              <a:buChar char="-"/>
            </a:pPr>
            <a:r>
              <a:rPr lang="en-US" altLang="ja-JP" sz="2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number of Cambodian successful candidates is possible to be reduced by MEXT at the selection of the next year.</a:t>
            </a:r>
          </a:p>
          <a:p>
            <a:pPr marL="0" indent="0">
              <a:buNone/>
            </a:pPr>
            <a:endParaRPr lang="en-US" altLang="ja-JP" sz="16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タイトル 3"/>
          <p:cNvSpPr txBox="1">
            <a:spLocks/>
          </p:cNvSpPr>
          <p:nvPr/>
        </p:nvSpPr>
        <p:spPr>
          <a:xfrm>
            <a:off x="457200" y="381000"/>
            <a:ext cx="8458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i="1" dirty="0" smtClean="0">
                <a:solidFill>
                  <a:srgbClr val="FF0066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Influence of declination</a:t>
            </a:r>
            <a:endParaRPr lang="ja-JP" altLang="en-US" sz="3600" b="1" i="1" dirty="0">
              <a:solidFill>
                <a:srgbClr val="FF0066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24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7630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Understand details of the contents of each category before you apply.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Deeply consider the category which you apply. Do not choose easily for the reasons of the number of subjects and difficulty of written examination.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u="sng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 your will to study in Japan to your guardians in advance and get agreement of them before you apply.</a:t>
            </a:r>
          </a:p>
          <a:p>
            <a:pPr marL="0" indent="0">
              <a:buNone/>
            </a:pPr>
            <a:r>
              <a:rPr lang="en-US" altLang="ja-JP" sz="2400" b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24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r>
              <a:rPr lang="ja-JP" altLang="en-US" sz="2400" b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→</a:t>
            </a:r>
            <a:r>
              <a:rPr lang="en-US" altLang="ja-JP" sz="2400" b="1" u="sng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candidates for Undergraduate, College of </a:t>
            </a:r>
          </a:p>
          <a:p>
            <a:pPr marL="0" indent="0">
              <a:buNone/>
            </a:pPr>
            <a:r>
              <a:rPr lang="en-US" altLang="ja-JP" sz="2400" b="1" dirty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2400" b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</a:t>
            </a:r>
            <a:r>
              <a:rPr lang="en-US" altLang="ja-JP" sz="2400" b="1" u="sng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Technology and Specialized Training College</a:t>
            </a:r>
          </a:p>
          <a:p>
            <a:pPr marL="0" indent="0">
              <a:buNone/>
            </a:pPr>
            <a:r>
              <a:rPr lang="en-US" altLang="ja-JP" sz="2400" b="1" dirty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2400" b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</a:t>
            </a:r>
            <a:r>
              <a:rPr lang="en-US" altLang="ja-JP" sz="2400" b="1" u="sng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Students are required to submit “Agreement of</a:t>
            </a:r>
          </a:p>
          <a:p>
            <a:pPr marL="0" indent="0">
              <a:buNone/>
            </a:pPr>
            <a:r>
              <a:rPr lang="en-US" altLang="ja-JP" sz="2400" b="1" dirty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2400" b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</a:t>
            </a:r>
            <a:r>
              <a:rPr lang="en-US" altLang="ja-JP" sz="2400" b="1" u="sng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guardian” at application.</a:t>
            </a:r>
          </a:p>
          <a:p>
            <a:pPr marL="0" indent="0">
              <a:buNone/>
            </a:pPr>
            <a:endParaRPr lang="en-US" sz="2400" b="1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800" b="1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458200" cy="579438"/>
          </a:xfrm>
        </p:spPr>
        <p:txBody>
          <a:bodyPr>
            <a:normAutofit/>
          </a:bodyPr>
          <a:lstStyle/>
          <a:p>
            <a:r>
              <a:rPr kumimoji="1" lang="en-US" altLang="ja-JP" sz="3200" b="1" i="1" dirty="0" smtClean="0">
                <a:solidFill>
                  <a:srgbClr val="FF0066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To avoid declination</a:t>
            </a:r>
            <a:endParaRPr kumimoji="1" lang="ja-JP" altLang="en-US" sz="3200" b="1" i="1" dirty="0">
              <a:solidFill>
                <a:srgbClr val="FF0066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36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371600"/>
            <a:ext cx="8153400" cy="46609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4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 </a:t>
            </a:r>
          </a:p>
          <a:p>
            <a:pPr>
              <a:buNone/>
            </a:pPr>
            <a:r>
              <a:rPr lang="en-US" sz="60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Scholarship Adviser,</a:t>
            </a:r>
          </a:p>
          <a:p>
            <a:pPr>
              <a:buNone/>
            </a:pPr>
            <a:r>
              <a:rPr lang="en-US" sz="60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Culture </a:t>
            </a:r>
            <a:r>
              <a:rPr lang="en-US" sz="6000" b="1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60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 Section,</a:t>
            </a:r>
          </a:p>
          <a:p>
            <a:pPr>
              <a:buNone/>
            </a:pPr>
            <a:r>
              <a:rPr lang="en-US" sz="60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Embassy of </a:t>
            </a:r>
            <a:r>
              <a:rPr lang="en-US" sz="6000" b="1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Japan in Cambodia</a:t>
            </a:r>
          </a:p>
          <a:p>
            <a:pPr>
              <a:buNone/>
            </a:pPr>
            <a:r>
              <a:rPr lang="en-US" sz="60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</a:p>
          <a:p>
            <a:pPr>
              <a:buNone/>
            </a:pPr>
            <a:r>
              <a:rPr lang="en-US" sz="60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</a:t>
            </a:r>
            <a:r>
              <a:rPr lang="en-US" sz="6000" b="1" i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en-US" sz="60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023-217-161</a:t>
            </a:r>
          </a:p>
          <a:p>
            <a:pPr>
              <a:buNone/>
            </a:pPr>
            <a:r>
              <a:rPr lang="en-US" sz="51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Email: scholarship.jpn@pp.mofa.go.jp</a:t>
            </a:r>
            <a:endParaRPr lang="en-US" sz="5100" b="1" i="1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r>
              <a:rPr lang="en-US" sz="60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Office </a:t>
            </a:r>
            <a:r>
              <a:rPr lang="en-US" sz="6000" b="1" i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Hour: </a:t>
            </a:r>
            <a:r>
              <a:rPr lang="en-US" sz="60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8:00-11:45</a:t>
            </a:r>
          </a:p>
          <a:p>
            <a:pPr>
              <a:buNone/>
            </a:pPr>
            <a:r>
              <a:rPr lang="en-US" sz="6000" b="1" i="1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60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r>
              <a:rPr lang="en-US" sz="33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http://www.kh.emb-japan.go.jp/itprtop_en/index.html</a:t>
            </a:r>
            <a:endParaRPr lang="en-US" sz="4400" b="1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US" sz="5100" dirty="0">
              <a:latin typeface="Calibri" panose="020F0502020204030204" pitchFamily="34" charset="0"/>
            </a:endParaRPr>
          </a:p>
          <a:p>
            <a:pPr>
              <a:buNone/>
            </a:pPr>
            <a:endParaRPr lang="en-US" sz="6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None/>
            </a:pPr>
            <a:endParaRPr lang="en-US" sz="6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None/>
            </a:pPr>
            <a:endParaRPr lang="en-US" sz="6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None/>
            </a:pPr>
            <a:endParaRPr lang="en-US" sz="51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>
              <a:buNone/>
            </a:pPr>
            <a:endParaRPr lang="en-US" sz="2800" dirty="0" smtClean="0"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3700" y="762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More Information</a:t>
            </a:r>
            <a:endParaRPr lang="en-US" sz="3600" b="1" i="1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06400" y="3505200"/>
            <a:ext cx="7467600" cy="28321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/>
              <a:buNone/>
            </a:pPr>
            <a:endParaRPr lang="en-US" dirty="0" smtClean="0"/>
          </a:p>
          <a:p>
            <a:pPr algn="ctr">
              <a:buFont typeface="Wingding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58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248400"/>
            <a:ext cx="8610600" cy="495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05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</a:t>
            </a:r>
            <a:r>
              <a:rPr lang="en-US" sz="105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Regarding transcript of the course in which candidates are enrolled, submit the transcript from first year to the term for which grades have been determined at the application</a:t>
            </a:r>
            <a:r>
              <a:rPr lang="en-US" sz="105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9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9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9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36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Tx/>
              <a:buChar char="-"/>
            </a:pPr>
            <a:endParaRPr lang="en-US" sz="5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8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Tx/>
              <a:buChar char="-"/>
            </a:pPr>
            <a:endParaRPr lang="en-US" sz="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altLang="ja-JP" sz="32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Research Students</a:t>
            </a:r>
            <a:endParaRPr kumimoji="1" lang="ja-JP" altLang="en-US" sz="3200" b="1" dirty="0">
              <a:solidFill>
                <a:srgbClr val="FF0066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532849"/>
              </p:ext>
            </p:extLst>
          </p:nvPr>
        </p:nvGraphicFramePr>
        <p:xfrm>
          <a:off x="304800" y="990600"/>
          <a:ext cx="8610600" cy="514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2971800"/>
                <a:gridCol w="2438400"/>
              </a:tblGrid>
              <a:tr h="7874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Status of candidates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Transcript which candidates are required to submit at the application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Transcript which the Embassy uses to judge the requirement of transcript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Candidates who have already graduated from universities (undergraduate) and have not been enrolled in graduate schools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Undergraduate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Undergraduate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Candidates who have already graduated from graduate schools (Master’s or Doctoral courses)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u="sng" dirty="0" smtClean="0">
                          <a:solidFill>
                            <a:schemeClr val="tx1"/>
                          </a:solidFill>
                        </a:rPr>
                        <a:t>Both undergraduate and graduate school (Master’s and Doctoral courses)</a:t>
                      </a:r>
                      <a:endParaRPr kumimoji="1" lang="ja-JP" altLang="en-US" sz="1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Master’s or Doctoral course (last course)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Candidates who are enrolled in universities (undergraduate)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Undergraduate*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Undergraduate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Candidates who are enrolled in Master’s course of graduate schools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u="sng" dirty="0" smtClean="0">
                          <a:solidFill>
                            <a:schemeClr val="tx1"/>
                          </a:solidFill>
                        </a:rPr>
                        <a:t>Both undergraduate and Master’s course*</a:t>
                      </a:r>
                      <a:endParaRPr kumimoji="1" lang="ja-JP" altLang="en-US" sz="1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Undergraduate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Candidates who are enrolled in Doctoral course of graduate schools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u="sng" dirty="0" smtClean="0">
                          <a:solidFill>
                            <a:schemeClr val="tx1"/>
                          </a:solidFill>
                        </a:rPr>
                        <a:t>All of the undergraduate, Master’s course and Doctoral course*</a:t>
                      </a:r>
                      <a:endParaRPr kumimoji="1" lang="ja-JP" altLang="en-US" sz="1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</a:rPr>
                        <a:t>Master’s course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54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458200" cy="5867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(3)Fields of study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field which fulfills both (a) and (b)</a:t>
            </a:r>
          </a:p>
          <a:p>
            <a:pPr marL="0" indent="0">
              <a:buNone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(a)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field which you will be able to study and research</a:t>
            </a:r>
          </a:p>
          <a:p>
            <a:pPr marL="0" indent="0">
              <a:buNone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in graduate courses at Japanese universities</a:t>
            </a:r>
          </a:p>
          <a:p>
            <a:pPr marL="0" indent="0">
              <a:buNone/>
            </a:pP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(b)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field which you majored in university or its</a:t>
            </a:r>
          </a:p>
          <a:p>
            <a:pPr marL="0" indent="0">
              <a:buNone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related field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Some </a:t>
            </a: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courses are taught in English.</a:t>
            </a:r>
          </a:p>
          <a:p>
            <a:pPr marL="0" indent="0">
              <a:buNone/>
            </a:pP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20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(4) Number of the students accepted in Cambodia</a:t>
            </a:r>
            <a:r>
              <a:rPr lang="ja-JP" altLang="en-US" sz="2000" b="1" i="1" dirty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</a:t>
            </a:r>
            <a:endParaRPr lang="en-US" sz="2000" b="1" i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</a:t>
            </a:r>
            <a:r>
              <a:rPr lang="en-US" altLang="ja-JP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Except for the candidates who declined before they leave for Japan. </a:t>
            </a:r>
            <a:endParaRPr lang="en-US" sz="21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1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1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5800" b="1" dirty="0" smtClean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114804"/>
              </p:ext>
            </p:extLst>
          </p:nvPr>
        </p:nvGraphicFramePr>
        <p:xfrm>
          <a:off x="838200" y="3810000"/>
          <a:ext cx="76200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  <a:gridCol w="1905000"/>
                <a:gridCol w="1905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Year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2017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2018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2019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Accepted students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11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12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12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Applicants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440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296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145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Percentage of accepted students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2.5%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4.1%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8.3%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altLang="ja-JP" sz="36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Research Students</a:t>
            </a:r>
            <a:endParaRPr kumimoji="1" lang="ja-JP" altLang="en-US" sz="3600" b="1" dirty="0">
              <a:solidFill>
                <a:srgbClr val="FF0066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33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0292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ja-JP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are recommended to research Japanese universities which you want to </a:t>
            </a:r>
            <a:r>
              <a:rPr lang="en-US" altLang="ja-JP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enroll </a:t>
            </a:r>
            <a:r>
              <a:rPr lang="en-US" altLang="ja-JP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professors whom you want to </a:t>
            </a:r>
            <a:r>
              <a:rPr lang="en-US" altLang="ja-JP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 </a:t>
            </a:r>
            <a:r>
              <a:rPr lang="en-US" altLang="ja-JP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lectured by in advance, because the successful candidates of the interview will be required to contact them by yourselves in short period.</a:t>
            </a:r>
          </a:p>
          <a:p>
            <a:pPr marL="0" indent="0">
              <a:buNone/>
            </a:pPr>
            <a:endParaRPr lang="en-US" altLang="ja-JP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en-US" altLang="ja-JP" sz="20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useful to use the website listed below to research them.</a:t>
            </a:r>
            <a:endParaRPr lang="en-US" altLang="ja-JP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altLang="ja-JP" sz="1200" b="1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altLang="ja-JP" sz="20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Japan Student Services Organization (JASSO)</a:t>
            </a:r>
          </a:p>
          <a:p>
            <a:pPr marL="0" indent="0">
              <a:buNone/>
            </a:pPr>
            <a:r>
              <a:rPr lang="en-US" altLang="ja-JP" sz="20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http://www.jasso.go.jp/en/study_j/search/index.html</a:t>
            </a:r>
            <a:endParaRPr lang="en-US" altLang="ja-JP" sz="2000" b="1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altLang="ja-JP" sz="1200" b="1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altLang="ja-JP" sz="20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National Institute of Informatics</a:t>
            </a:r>
            <a:endParaRPr lang="en-US" altLang="ja-JP" sz="2000" b="1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altLang="ja-JP" sz="20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http://researchmap.jp/?lang=english</a:t>
            </a:r>
            <a:endParaRPr lang="en-US" altLang="ja-JP" sz="2000" b="1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altLang="ja-JP" sz="1200" b="1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altLang="ja-JP" sz="20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Asian </a:t>
            </a:r>
            <a:r>
              <a:rPr lang="en-US" altLang="ja-JP" sz="2000" b="1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Students Cultural Association</a:t>
            </a:r>
          </a:p>
          <a:p>
            <a:pPr marL="0" indent="0">
              <a:buNone/>
            </a:pPr>
            <a:r>
              <a:rPr lang="en-US" altLang="ja-JP" sz="20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http://</a:t>
            </a:r>
            <a:r>
              <a:rPr lang="en-US" altLang="ja-JP" sz="2000" b="1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www.jpss.jp/en/search</a:t>
            </a:r>
            <a:r>
              <a:rPr lang="en-US" altLang="ja-JP" sz="20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/</a:t>
            </a:r>
            <a:endParaRPr lang="en-US" altLang="ja-JP" sz="2000" b="1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altLang="ja-JP" sz="2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sz="2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sz="2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ja-JP" sz="2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altLang="ja-JP" sz="3600" b="1" i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Research Students</a:t>
            </a:r>
            <a:endParaRPr kumimoji="1" lang="ja-JP" altLang="en-US" sz="3600" b="1" dirty="0">
              <a:solidFill>
                <a:srgbClr val="FF0066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33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924800" cy="7620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9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80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(1) Period of study</a:t>
            </a:r>
          </a:p>
          <a:p>
            <a:pPr marL="0" indent="0"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altLang="ja-JP" sz="4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altLang="ja-JP" sz="60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altLang="ja-JP" sz="6000" b="1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altLang="ja-JP" sz="37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altLang="ja-JP" sz="62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altLang="ja-JP" sz="6200" b="1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altLang="ja-JP" sz="62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kumimoji="1" lang="en-US" altLang="ja-JP" sz="2800" b="1" i="1" dirty="0" smtClean="0">
                <a:solidFill>
                  <a:srgbClr val="FF0066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2. Undergraduate, College of Technology and Specialized Training College Students</a:t>
            </a:r>
            <a:endParaRPr kumimoji="1" lang="ja-JP" altLang="en-US" sz="2800" b="1" i="1" dirty="0">
              <a:solidFill>
                <a:srgbClr val="FF0066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26629"/>
              </p:ext>
            </p:extLst>
          </p:nvPr>
        </p:nvGraphicFramePr>
        <p:xfrm>
          <a:off x="381001" y="1828800"/>
          <a:ext cx="8534399" cy="3653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9784"/>
                <a:gridCol w="1221888"/>
                <a:gridCol w="2418127"/>
                <a:gridCol w="2514600"/>
              </a:tblGrid>
              <a:tr h="861638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Category</a:t>
                      </a:r>
                      <a:endParaRPr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Period</a:t>
                      </a:r>
                      <a:endParaRPr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Possibility</a:t>
                      </a:r>
                      <a:r>
                        <a:rPr lang="en-US" altLang="ja-JP" sz="14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to proceed to upper school after graduation*</a:t>
                      </a:r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Notes</a:t>
                      </a:r>
                      <a:endParaRPr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0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Undergraduate</a:t>
                      </a:r>
                      <a:endParaRPr lang="ja-JP" alt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  <a:r>
                        <a:rPr lang="en-US" altLang="ja-JP" sz="18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years</a:t>
                      </a:r>
                      <a:endParaRPr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Graduate</a:t>
                      </a:r>
                      <a:r>
                        <a:rPr lang="en-US" altLang="ja-JP" sz="18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school</a:t>
                      </a:r>
                      <a:endParaRPr lang="ja-JP" alt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-Extendable</a:t>
                      </a:r>
                      <a:r>
                        <a:rPr lang="en-US" altLang="ja-JP" sz="18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the period of scholarship upon the screening by MEXT</a:t>
                      </a:r>
                    </a:p>
                    <a:p>
                      <a:pPr algn="l"/>
                      <a:endParaRPr lang="en-US" altLang="ja-JP" sz="1800" b="1" baseline="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l"/>
                      <a:r>
                        <a:rPr lang="en-US" altLang="ja-JP" sz="18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Including 1-year Japanese language training</a:t>
                      </a:r>
                      <a:endParaRPr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College</a:t>
                      </a:r>
                      <a:r>
                        <a:rPr lang="en-US" altLang="ja-JP" sz="18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 Technology</a:t>
                      </a:r>
                      <a:endParaRPr lang="ja-JP" alt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  <a:r>
                        <a:rPr lang="en-US" altLang="ja-JP" sz="18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years</a:t>
                      </a:r>
                      <a:endParaRPr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altLang="ja-JP" sz="18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3rd year student of university</a:t>
                      </a:r>
                      <a:endParaRPr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00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Specialized Training College</a:t>
                      </a:r>
                      <a:endParaRPr lang="ja-JP" alt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800" b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r>
                        <a:rPr lang="en-US" altLang="ja-JP" sz="1800" b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years</a:t>
                      </a:r>
                      <a:endParaRPr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5791200"/>
            <a:ext cx="7924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8000" b="1" i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44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60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60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37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62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62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6200" b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57200" y="564257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If you have </a:t>
            </a:r>
            <a:r>
              <a:rPr kumimoji="1" lang="en-US" altLang="ja-JP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outstanding academic achievement in Japan that meets </a:t>
            </a:r>
            <a:r>
              <a:rPr kumimoji="1" lang="en-US" altLang="ja-JP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certain criteria</a:t>
            </a:r>
            <a:r>
              <a:rPr kumimoji="1" lang="en-US" altLang="ja-JP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kumimoji="1" lang="en-US" altLang="ja-JP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</a:t>
            </a:r>
            <a:r>
              <a:rPr kumimoji="1" lang="en-US" altLang="ja-JP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may be extended </a:t>
            </a:r>
            <a:r>
              <a:rPr kumimoji="1" lang="en-US" altLang="ja-JP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 scholarship period </a:t>
            </a:r>
            <a:r>
              <a:rPr kumimoji="1" lang="en-US" altLang="ja-JP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upon a successful examination by MEXT</a:t>
            </a:r>
            <a:r>
              <a:rPr kumimoji="1" lang="en-US" altLang="ja-JP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388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9248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indent="0">
              <a:buNone/>
            </a:pPr>
            <a:endParaRPr lang="en-US" sz="3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59600"/>
              </p:ext>
            </p:extLst>
          </p:nvPr>
        </p:nvGraphicFramePr>
        <p:xfrm>
          <a:off x="685800" y="3263900"/>
          <a:ext cx="8153400" cy="2879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4719"/>
                <a:gridCol w="3818681"/>
              </a:tblGrid>
              <a:tr h="85472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Those who have</a:t>
                      </a:r>
                      <a:r>
                        <a:rPr kumimoji="1" lang="en-US" altLang="ja-JP" sz="18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already graduated from high schools</a:t>
                      </a:r>
                    </a:p>
                    <a:p>
                      <a:pPr algn="ctr"/>
                      <a:r>
                        <a:rPr kumimoji="1" lang="en-US" altLang="ja-JP" sz="18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(ex. </a:t>
                      </a:r>
                      <a:r>
                        <a:rPr kumimoji="1" lang="en-US" altLang="ja-JP" sz="1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University students)</a:t>
                      </a:r>
                      <a:endParaRPr kumimoji="1" lang="ja-JP" altLang="en-US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High</a:t>
                      </a:r>
                      <a:r>
                        <a:rPr kumimoji="1" lang="en-US" altLang="ja-JP" sz="18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school students</a:t>
                      </a:r>
                      <a:endParaRPr kumimoji="1" lang="ja-JP" altLang="en-US" b="1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467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altLang="ja-JP" sz="1800" b="1" u="sng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or B</a:t>
                      </a:r>
                      <a:r>
                        <a:rPr lang="en-US" altLang="ja-JP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 the total examination grade at the National</a:t>
                      </a:r>
                      <a:r>
                        <a:rPr lang="en-US" altLang="ja-JP" sz="18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ja-JP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examinations for grade 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b="1" u="sng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grades or</a:t>
                      </a:r>
                      <a:r>
                        <a:rPr lang="en-US" altLang="ja-JP" sz="1800" b="1" u="sng" baseline="0" dirty="0" smtClean="0">
                          <a:solidFill>
                            <a:srgbClr val="FF0066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higher on average out of 10 grades of total scores of grade 10, 11 and Semester 1 of 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タイトル 3"/>
          <p:cNvSpPr txBox="1">
            <a:spLocks/>
          </p:cNvSpPr>
          <p:nvPr/>
        </p:nvSpPr>
        <p:spPr>
          <a:xfrm>
            <a:off x="254000" y="1371600"/>
            <a:ext cx="86868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000" b="1" i="1" dirty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(2) </a:t>
            </a:r>
            <a:r>
              <a:rPr lang="en-US" altLang="ja-JP" sz="2000" b="1" i="1" dirty="0" smtClean="0">
                <a:solidFill>
                  <a:srgbClr val="0000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Requirements</a:t>
            </a:r>
          </a:p>
          <a:p>
            <a:pPr algn="l"/>
            <a:endParaRPr lang="en-US" altLang="ja-JP" sz="1100" b="1" i="1" dirty="0" smtClean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en-US" altLang="ja-JP" sz="20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Academic </a:t>
            </a:r>
            <a:r>
              <a:rPr lang="en-US" altLang="ja-JP" sz="2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Background</a:t>
            </a:r>
            <a:r>
              <a:rPr lang="en-US" altLang="ja-JP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12 years or above of </a:t>
            </a:r>
            <a:r>
              <a:rPr lang="en-US" altLang="ja-JP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formal education</a:t>
            </a:r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en-US" altLang="ja-JP" sz="20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Age</a:t>
            </a:r>
            <a:r>
              <a:rPr lang="en-US" altLang="ja-JP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Born </a:t>
            </a:r>
            <a:r>
              <a:rPr lang="en-US" altLang="ja-JP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or after April 2, 1995.</a:t>
            </a:r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en-US" altLang="ja-JP" sz="20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Transcript</a:t>
            </a:r>
            <a:r>
              <a:rPr lang="en-US" altLang="ja-JP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lang="en-US" altLang="ja-JP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タイトル 3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kumimoji="1" lang="en-US" altLang="ja-JP" sz="2800" b="1" i="1" dirty="0" smtClean="0">
                <a:solidFill>
                  <a:srgbClr val="FF0066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2. Undergraduate, College of Technology and Specialized Training College Students</a:t>
            </a:r>
            <a:endParaRPr kumimoji="1" lang="ja-JP" altLang="en-US" sz="2800" b="1" i="1" dirty="0">
              <a:solidFill>
                <a:srgbClr val="FF0066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83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5089</TotalTime>
  <Words>3759</Words>
  <Application>Microsoft Office PowerPoint</Application>
  <PresentationFormat>画面に合わせる (4:3)</PresentationFormat>
  <Paragraphs>906</Paragraphs>
  <Slides>47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47</vt:i4>
      </vt:variant>
    </vt:vector>
  </HeadingPairs>
  <TitlesOfParts>
    <vt:vector size="48" baseType="lpstr">
      <vt:lpstr>Office ​​テーマ</vt:lpstr>
      <vt:lpstr>Japanese Government  Scholarship for 2020 </vt:lpstr>
      <vt:lpstr>PowerPoint プレゼンテーション</vt:lpstr>
      <vt:lpstr>Categories</vt:lpstr>
      <vt:lpstr>1. Research Students</vt:lpstr>
      <vt:lpstr>1. Research Students</vt:lpstr>
      <vt:lpstr>1. Research Students</vt:lpstr>
      <vt:lpstr>1. Research Students</vt:lpstr>
      <vt:lpstr>2. Undergraduate, College of Technology and Specialized Training College Students</vt:lpstr>
      <vt:lpstr>2. Undergraduate, College of Technology and Specialized Training College Students</vt:lpstr>
      <vt:lpstr>2. Undergraduate, College of Technology and Specialized Training College Students</vt:lpstr>
      <vt:lpstr>2. Undergraduate, College of Technology and Specialized Training College Students</vt:lpstr>
      <vt:lpstr>2. Undergraduate, College of Technology and Specialized Training College Students</vt:lpstr>
      <vt:lpstr>2. Undergraduate, College of Technology and Specialized Training College Students</vt:lpstr>
      <vt:lpstr>2. Undergraduate, College of Technology and Specialized Training College Students</vt:lpstr>
      <vt:lpstr>PowerPoint プレゼンテーション</vt:lpstr>
      <vt:lpstr>PowerPoint プレゼンテーション</vt:lpstr>
      <vt:lpstr>PowerPoint プレゼンテーション</vt:lpstr>
      <vt:lpstr>The main process of the selection</vt:lpstr>
      <vt:lpstr>The main process of the selection</vt:lpstr>
      <vt:lpstr>The main process of the selection</vt:lpstr>
      <vt:lpstr>The main process of the selection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Notes for Written Examination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To avoid declination</vt:lpstr>
      <vt:lpstr>PowerPoint プレゼンテーション</vt:lpstr>
    </vt:vector>
  </TitlesOfParts>
  <Company>Embassy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Japanese government scholarship programs for Cambodian</dc:title>
  <dc:creator>t00051</dc:creator>
  <cp:lastModifiedBy>情報通信課</cp:lastModifiedBy>
  <cp:revision>715</cp:revision>
  <cp:lastPrinted>2019-03-22T09:09:44Z</cp:lastPrinted>
  <dcterms:created xsi:type="dcterms:W3CDTF">2012-11-23T09:13:30Z</dcterms:created>
  <dcterms:modified xsi:type="dcterms:W3CDTF">2019-04-20T09:30:31Z</dcterms:modified>
</cp:coreProperties>
</file>